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vml" ContentType="application/vnd.openxmlformats-officedocument.vmlDrawi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embeddings/oleObject1.bin" ContentType="application/vnd.openxmlformats-officedocument.oleObject"/>
  <Override PartName="/ppt/notesSlides/notesSlide9.xml" ContentType="application/vnd.openxmlformats-officedocument.presentationml.notesSlide+xml"/>
  <Override PartName="/ppt/embeddings/oleObject2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3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59" r:id="rId5"/>
    <p:sldId id="294" r:id="rId6"/>
    <p:sldId id="260" r:id="rId7"/>
    <p:sldId id="295" r:id="rId8"/>
    <p:sldId id="261" r:id="rId9"/>
    <p:sldId id="297" r:id="rId10"/>
    <p:sldId id="262" r:id="rId11"/>
    <p:sldId id="264" r:id="rId12"/>
    <p:sldId id="265" r:id="rId13"/>
    <p:sldId id="266" r:id="rId14"/>
    <p:sldId id="267" r:id="rId15"/>
    <p:sldId id="268" r:id="rId16"/>
    <p:sldId id="270" r:id="rId17"/>
    <p:sldId id="269" r:id="rId18"/>
    <p:sldId id="272" r:id="rId19"/>
    <p:sldId id="273" r:id="rId20"/>
    <p:sldId id="274" r:id="rId21"/>
    <p:sldId id="275" r:id="rId22"/>
    <p:sldId id="277" r:id="rId23"/>
    <p:sldId id="302" r:id="rId24"/>
    <p:sldId id="298" r:id="rId25"/>
    <p:sldId id="279" r:id="rId26"/>
    <p:sldId id="278" r:id="rId27"/>
    <p:sldId id="299" r:id="rId28"/>
    <p:sldId id="281" r:id="rId29"/>
    <p:sldId id="300" r:id="rId30"/>
    <p:sldId id="276" r:id="rId31"/>
    <p:sldId id="30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322" autoAdjust="0"/>
  </p:normalViewPr>
  <p:slideViewPr>
    <p:cSldViewPr snapToGrid="0" snapToObjects="1">
      <p:cViewPr>
        <p:scale>
          <a:sx n="99" d="100"/>
          <a:sy n="99" d="100"/>
        </p:scale>
        <p:origin x="-1984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254E0-DF14-B94F-BCBD-951A14FF94FC}" type="datetimeFigureOut">
              <a:rPr lang="en-US" smtClean="0"/>
              <a:t>8/2/15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B9E43-7823-1641-AD3A-9303E12A1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105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38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041F7-F3B5-F84A-A24E-77AC882B487E}" type="datetimeFigureOut">
              <a:rPr lang="en-US" smtClean="0"/>
              <a:t>8/2/15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05382-55A4-8D47-950E-3821ADBD0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507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are</a:t>
            </a:r>
            <a:r>
              <a:rPr lang="en-US" baseline="0" dirty="0" smtClean="0"/>
              <a:t> the topics that are covered in this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85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53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Experiment</a:t>
            </a:r>
            <a:r>
              <a:rPr lang="en-US" baseline="0" dirty="0" smtClean="0"/>
              <a:t> 1, 2, and 3: Two desktop PCs are used as the Test PC and DAQ PC.</a:t>
            </a:r>
          </a:p>
          <a:p>
            <a:endParaRPr lang="en-US" dirty="0" smtClean="0"/>
          </a:p>
          <a:p>
            <a:r>
              <a:rPr lang="en-US" dirty="0" smtClean="0"/>
              <a:t>2) Experiment 4: Two</a:t>
            </a:r>
            <a:r>
              <a:rPr lang="en-US" baseline="0" dirty="0" smtClean="0"/>
              <a:t> mini PCs are used as the Test PC and DAQ PC. They are placed in two different rooms.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77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Dependency can be observed between the MFO signal and temperature signal. </a:t>
            </a:r>
            <a:r>
              <a:rPr lang="en-US" dirty="0" smtClean="0">
                <a:sym typeface="Wingdings"/>
              </a:rPr>
              <a:t> They have very </a:t>
            </a:r>
            <a:r>
              <a:rPr lang="en-US" smtClean="0">
                <a:sym typeface="Wingdings"/>
              </a:rPr>
              <a:t>similar</a:t>
            </a:r>
            <a:r>
              <a:rPr lang="en-US" baseline="0" smtClean="0">
                <a:sym typeface="Wingdings"/>
              </a:rPr>
              <a:t> trends.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5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In fact, the</a:t>
            </a:r>
            <a:r>
              <a:rPr lang="en-US" baseline="0" dirty="0" smtClean="0"/>
              <a:t> process of identifying the devices is disrupted at large variations of the temperature.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43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</a:t>
            </a:r>
            <a:r>
              <a:rPr lang="en-US" b="1" dirty="0" smtClean="0"/>
              <a:t>Autocorrelation</a:t>
            </a:r>
            <a:r>
              <a:rPr lang="en-US" dirty="0" smtClean="0"/>
              <a:t>: It is the cross-correlation of a signal with itself. It is useful to find obscured patterns in the signal.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74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Smoothing Spline: A dual-purpose</a:t>
            </a:r>
            <a:r>
              <a:rPr lang="en-US" baseline="0" dirty="0" smtClean="0"/>
              <a:t> technique </a:t>
            </a:r>
            <a:r>
              <a:rPr lang="en-US" baseline="0" dirty="0" smtClean="0">
                <a:sym typeface="Wingdings"/>
              </a:rPr>
              <a:t> Using either as a data predictive model or as a smoothing filter.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67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The process</a:t>
            </a:r>
            <a:r>
              <a:rPr lang="en-US" baseline="0" dirty="0" smtClean="0"/>
              <a:t> of constructing a prediction model is influenced by the outliers.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r>
              <a:rPr lang="en-US" baseline="0" dirty="0" smtClean="0"/>
              <a:t>Outlier </a:t>
            </a:r>
            <a:r>
              <a:rPr lang="en-US" baseline="0" dirty="0" smtClean="0">
                <a:sym typeface="Wingdings"/>
              </a:rPr>
              <a:t> The data points in a signal that they do not follow the pattern of the rest.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65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The calculated data for modeling the charging/discharging</a:t>
            </a:r>
            <a:r>
              <a:rPr lang="en-US" baseline="0" dirty="0" smtClean="0"/>
              <a:t> trend.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949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Temperature plays the main role in predicting the matched filter output.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24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Focusing only on the DAC performance and considering</a:t>
            </a:r>
            <a:r>
              <a:rPr lang="en-US" baseline="0" dirty="0" smtClean="0"/>
              <a:t> the other components to be in their ideal states.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33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1) The digital methods are not reliable any more.</a:t>
            </a:r>
          </a:p>
          <a:p>
            <a:endParaRPr lang="en-US" b="0" dirty="0" smtClean="0"/>
          </a:p>
          <a:p>
            <a:r>
              <a:rPr lang="en-US" b="0" dirty="0" smtClean="0"/>
              <a:t>2) </a:t>
            </a:r>
            <a:r>
              <a:rPr lang="en-US" b="1" dirty="0" smtClean="0"/>
              <a:t>Solution</a:t>
            </a:r>
            <a:r>
              <a:rPr lang="en-US" dirty="0" smtClean="0"/>
              <a:t>: Using the analog signaling behaviors of the devices or in</a:t>
            </a:r>
            <a:r>
              <a:rPr lang="en-US" baseline="0" dirty="0" smtClean="0"/>
              <a:t> other words concentrating on the Physical Domain.</a:t>
            </a:r>
          </a:p>
          <a:p>
            <a:endParaRPr lang="en-US" baseline="0" dirty="0" smtClean="0"/>
          </a:p>
          <a:p>
            <a:r>
              <a:rPr lang="en-US" dirty="0" smtClean="0"/>
              <a:t>3) In fact, there are</a:t>
            </a:r>
            <a:r>
              <a:rPr lang="en-US" baseline="0" dirty="0" smtClean="0"/>
              <a:t> unique variations in the analog signals of the devices that can be used for identification and monitoring purposes.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4) These unique features are due to hardware and manufacturing inconsistencies.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075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Settling Time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The sampling rate should be less than or equal to the inverse of the settling time.</a:t>
            </a:r>
          </a:p>
          <a:p>
            <a:endParaRPr lang="en-US" dirty="0" smtClean="0"/>
          </a:p>
          <a:p>
            <a:r>
              <a:rPr lang="en-US" dirty="0" smtClean="0"/>
              <a:t>2) Resolution </a:t>
            </a:r>
            <a:r>
              <a:rPr lang="en-US" dirty="0" smtClean="0">
                <a:sym typeface="Wingdings"/>
              </a:rPr>
              <a:t> Produced</a:t>
            </a:r>
            <a:r>
              <a:rPr lang="en-US" baseline="0" dirty="0" smtClean="0">
                <a:sym typeface="Wingdings"/>
              </a:rPr>
              <a:t> number of discrete values over the range of values of an analog signal.</a:t>
            </a:r>
          </a:p>
          <a:p>
            <a:endParaRPr lang="en-US" baseline="0" dirty="0" smtClean="0">
              <a:sym typeface="Wingdings"/>
            </a:endParaRPr>
          </a:p>
          <a:p>
            <a:r>
              <a:rPr lang="en-US" baseline="0" dirty="0" smtClean="0">
                <a:sym typeface="Wingdings"/>
              </a:rPr>
              <a:t>3) Due to the differences between the architectures and sampling rates of the samplers  The voltage levels of the generated signal and original signal might not match.</a:t>
            </a:r>
          </a:p>
          <a:p>
            <a:endParaRPr lang="en-US" baseline="0" dirty="0" smtClean="0">
              <a:sym typeface="Wingdings"/>
            </a:endParaRPr>
          </a:p>
          <a:p>
            <a:r>
              <a:rPr lang="en-US" baseline="0" dirty="0" smtClean="0">
                <a:sym typeface="Wingdings"/>
              </a:rPr>
              <a:t>3) </a:t>
            </a:r>
            <a:r>
              <a:rPr lang="en-US" baseline="0" dirty="0" err="1" smtClean="0">
                <a:sym typeface="Wingdings"/>
              </a:rPr>
              <a:t>Discretizer</a:t>
            </a:r>
            <a:r>
              <a:rPr lang="en-US" baseline="0" dirty="0" smtClean="0">
                <a:sym typeface="Wingdings"/>
              </a:rPr>
              <a:t>: Rounding each data point of the test signal to the nearest voltage level of the desired signal.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943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We wanted to make sure that the</a:t>
            </a:r>
            <a:r>
              <a:rPr lang="en-US" baseline="0" dirty="0" smtClean="0"/>
              <a:t> devices reached to their stable states.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r>
              <a:rPr lang="en-US" baseline="0" dirty="0" smtClean="0"/>
              <a:t>The forged records were generated at two different sampling rates.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r>
              <a:rPr lang="en-US" baseline="0" dirty="0" smtClean="0"/>
              <a:t>The </a:t>
            </a:r>
            <a:r>
              <a:rPr lang="en-US" baseline="0" dirty="0" err="1" smtClean="0"/>
              <a:t>discretizer</a:t>
            </a:r>
            <a:r>
              <a:rPr lang="en-US" baseline="0" dirty="0" smtClean="0"/>
              <a:t> outcome shows the maximum and minimum voltages of the forged records are close to those of original records.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r>
              <a:rPr lang="en-US" baseline="0" dirty="0" smtClean="0"/>
              <a:t>To make sure that we don’t get very high or very low matched filter outputs </a:t>
            </a:r>
            <a:r>
              <a:rPr lang="en-US" baseline="0" dirty="0" smtClean="0">
                <a:sym typeface="Wingdings"/>
              </a:rPr>
              <a:t> The records were aligned.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113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baseline="0" dirty="0" smtClean="0"/>
              <a:t>The matched filter outputs for original and forged records at two different sampling rates.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dirty="0" smtClean="0"/>
              <a:t>1) The PLI system</a:t>
            </a:r>
            <a:r>
              <a:rPr lang="en-US" baseline="0" dirty="0" smtClean="0"/>
              <a:t> can defend itself against this attack.</a:t>
            </a:r>
            <a:endParaRPr lang="en-US" dirty="0" smtClean="0"/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3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</a:t>
            </a:r>
            <a:r>
              <a:rPr lang="en-US" baseline="0" dirty="0" smtClean="0"/>
              <a:t> The reason of all of these points is believed to be due to the temperature role.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617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483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</a:t>
            </a:r>
            <a:r>
              <a:rPr lang="en-US" baseline="0" dirty="0" smtClean="0"/>
              <a:t> </a:t>
            </a:r>
            <a:r>
              <a:rPr lang="en-US" b="1" baseline="0" dirty="0" smtClean="0"/>
              <a:t>Fingerprint</a:t>
            </a:r>
            <a:r>
              <a:rPr lang="en-US" baseline="0" dirty="0" smtClean="0"/>
              <a:t>: A repetitive and always present signal.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77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73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1) </a:t>
            </a:r>
            <a:r>
              <a:rPr lang="en-US" b="1" dirty="0" smtClean="0"/>
              <a:t>Steady-State</a:t>
            </a:r>
            <a:r>
              <a:rPr lang="en-US" b="1" baseline="0" dirty="0" smtClean="0"/>
              <a:t> Portion</a:t>
            </a:r>
            <a:r>
              <a:rPr lang="en-US" baseline="0" dirty="0" smtClean="0"/>
              <a:t>: It has sufficient amount of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30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="0" u="none" dirty="0" smtClean="0"/>
              <a:t>1) </a:t>
            </a:r>
            <a:r>
              <a:rPr lang="en-US" b="1" u="none" dirty="0" smtClean="0"/>
              <a:t>Matched</a:t>
            </a:r>
            <a:r>
              <a:rPr lang="en-US" b="1" u="none" baseline="0" dirty="0" smtClean="0"/>
              <a:t> filter</a:t>
            </a:r>
            <a:r>
              <a:rPr lang="en-US" b="0" baseline="0" dirty="0" smtClean="0"/>
              <a:t>: An optimal detector that is sensitive enough to perceive the small variations in a device’s signal.</a:t>
            </a:r>
          </a:p>
          <a:p>
            <a:pPr marL="0" indent="0">
              <a:buFontTx/>
              <a:buNone/>
            </a:pPr>
            <a:endParaRPr lang="en-US" b="0" baseline="0" dirty="0" smtClean="0"/>
          </a:p>
          <a:p>
            <a:pPr marL="0" indent="0">
              <a:buFontTx/>
              <a:buNone/>
            </a:pPr>
            <a:r>
              <a:rPr lang="en-US" b="0" baseline="0" dirty="0" smtClean="0"/>
              <a:t>2) </a:t>
            </a:r>
            <a:r>
              <a:rPr lang="en-US" b="1" baseline="0" dirty="0" smtClean="0"/>
              <a:t>Adaptive </a:t>
            </a:r>
            <a:r>
              <a:rPr lang="en-US" b="1" baseline="0" dirty="0" err="1" smtClean="0"/>
              <a:t>Thresholding</a:t>
            </a:r>
            <a:r>
              <a:rPr lang="en-US" b="1" baseline="0" dirty="0" smtClean="0"/>
              <a:t> Strategy</a:t>
            </a:r>
            <a:r>
              <a:rPr lang="en-US" b="0" baseline="0" dirty="0" smtClean="0"/>
              <a:t>: It is used for calculating and updating the threshold range for the upcoming data.</a:t>
            </a:r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44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</a:t>
            </a:r>
            <a:r>
              <a:rPr lang="en-US" b="1" dirty="0" err="1" smtClean="0"/>
              <a:t>Transductive</a:t>
            </a:r>
            <a:r>
              <a:rPr lang="en-US" b="1" dirty="0" smtClean="0"/>
              <a:t> Transfer Learning Problem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Finding a target</a:t>
            </a:r>
            <a:r>
              <a:rPr lang="en-US" baseline="0" dirty="0" smtClean="0"/>
              <a:t> prediction function for the target domain with unlabeled data using labeled source domain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2) The strategy of security evaluation is exposing the system to different types of attack.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04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</a:t>
            </a:r>
            <a:r>
              <a:rPr lang="en-US" baseline="0" dirty="0" smtClean="0"/>
              <a:t> In order to apply the filter on an input signal:</a:t>
            </a:r>
          </a:p>
          <a:p>
            <a:endParaRPr lang="en-US" dirty="0" smtClean="0"/>
          </a:p>
          <a:p>
            <a:r>
              <a:rPr lang="en-US" dirty="0" smtClean="0"/>
              <a:t>Performing convolution on the time-aligned</a:t>
            </a:r>
            <a:r>
              <a:rPr lang="en-US" baseline="0" dirty="0" smtClean="0"/>
              <a:t> versions of the matched filter and test signal.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2) The sampling time is determined according to the maximum of matched filter output.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09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2) To accept or reject</a:t>
            </a:r>
            <a:r>
              <a:rPr lang="en-US" baseline="0" dirty="0" smtClean="0"/>
              <a:t> the newly acquired signals </a:t>
            </a:r>
            <a:r>
              <a:rPr lang="en-US" baseline="0" dirty="0" smtClean="0">
                <a:sym typeface="Wingdings"/>
              </a:rPr>
              <a:t> Calculating the threshold range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1) Updating</a:t>
            </a:r>
            <a:r>
              <a:rPr lang="en-US" baseline="0" dirty="0" smtClean="0"/>
              <a:t> the threshold range, Why? Due to the stochastic nature of the device’s signal.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05382-55A4-8D47-950E-3821ADBD01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25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34942-5F88-3841-B288-80DDC4C4118F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CCD3B-655E-BD45-8DBA-B2FCEF6ED2AE}" type="datetime1">
              <a:rPr lang="en-US" smtClean="0"/>
              <a:t>8/2/15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81001"/>
            <a:ext cx="3509683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273050"/>
            <a:ext cx="36576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649071"/>
            <a:ext cx="3509683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00CBD99-BFD7-C44E-9D62-53972CB6C738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E28E5E-3434-9746-A157-64FF0E47148D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28600" y="1143000"/>
            <a:ext cx="42672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810106E-E01D-FE41-A096-3795899A2830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90600" y="2590800"/>
            <a:ext cx="35052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79675" y="1260475"/>
            <a:ext cx="1254125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9875" y="762000"/>
            <a:ext cx="2092325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68388"/>
            <a:ext cx="8228013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8AEDD-8E78-A44E-B829-C68626EE2A29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74638"/>
            <a:ext cx="1524000" cy="5851525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6859"/>
            <a:ext cx="60198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3BEC-9DC0-8B43-8147-4F545DDE36A0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08AAC-12F3-2F42-B336-F4093D8DE972}" type="datetime1">
              <a:rPr lang="en-US" smtClean="0"/>
              <a:t>8/2/15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FA65C-6111-7A47-AC21-B49FA0FB732C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6694"/>
            <a:ext cx="64008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609695"/>
            <a:ext cx="51816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4D5179B-AE91-694D-8867-EF92F7F23644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38999" y="6356350"/>
            <a:ext cx="14462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4753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1EFC3-C5B9-E14F-9B29-835A3C9063BA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C7644-9C97-7E43-8567-FCEC25BE1B91}" type="datetime1">
              <a:rPr lang="en-US" smtClean="0"/>
              <a:t>8/2/15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784475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A6BB-901C-0442-BE6C-8AF11E6265B6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762000" y="4497070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5145F-10FE-0E4F-8B17-77917C98F358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0972-D096-EC4E-BE93-8F78CD415087}" type="datetime1">
              <a:rPr lang="en-US" smtClean="0"/>
              <a:t>8/2/15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739775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739775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FBB7D-DB3E-0A4A-A221-E32564B1BEDC}" type="datetime1">
              <a:rPr lang="en-US" smtClean="0"/>
              <a:t>8/2/15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51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75" y="2770094"/>
            <a:ext cx="7662864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957BE05-F336-3543-8E95-6B31BBC7CF3D}" type="datetime1">
              <a:rPr lang="en-US" smtClean="0"/>
              <a:t>8/2/15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20100" y="162578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8.jpeg"/><Relationship Id="rId5" Type="http://schemas.openxmlformats.org/officeDocument/2006/relationships/oleObject" Target="../embeddings/oleObject1.bin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8" Type="http://schemas.openxmlformats.org/officeDocument/2006/relationships/image" Target="../media/image16.emf"/><Relationship Id="rId9" Type="http://schemas.openxmlformats.org/officeDocument/2006/relationships/image" Target="../media/image1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8.jpeg"/><Relationship Id="rId5" Type="http://schemas.openxmlformats.org/officeDocument/2006/relationships/image" Target="../media/image19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18.emf"/><Relationship Id="rId8" Type="http://schemas.openxmlformats.org/officeDocument/2006/relationships/image" Target="../media/image2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30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2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3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3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3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3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36.emf"/><Relationship Id="rId5" Type="http://schemas.openxmlformats.org/officeDocument/2006/relationships/image" Target="../media/image37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3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eg"/><Relationship Id="rId3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4908" y="438726"/>
            <a:ext cx="8197273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chemeClr val="bg1"/>
                </a:solidFill>
                <a:latin typeface="Palatino Linotype"/>
                <a:cs typeface="Palatino Linotype"/>
              </a:rPr>
              <a:t>Evaluation of Tracking Regimes for, and Security of PLI Systems</a:t>
            </a:r>
          </a:p>
          <a:p>
            <a:pPr algn="ctr"/>
            <a:endParaRPr lang="en-US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endParaRPr lang="en-US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r>
              <a:rPr lang="en-US" sz="1700" dirty="0">
                <a:solidFill>
                  <a:schemeClr val="bg1"/>
                </a:solidFill>
                <a:latin typeface="Palatino Linotype"/>
                <a:cs typeface="Palatino Linotype"/>
              </a:rPr>
              <a:t>A thesis submitted in partial fulfillment of the requirements for the degree of Master of Science in Computer Engineering</a:t>
            </a:r>
            <a:endParaRPr lang="en-US" sz="1700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b</a:t>
            </a:r>
            <a:r>
              <a:rPr lang="tr-TR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y</a:t>
            </a:r>
          </a:p>
          <a:p>
            <a:pPr algn="ctr"/>
            <a:endParaRPr lang="tr-TR" dirty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r>
              <a:rPr lang="tr-TR" sz="2000" dirty="0">
                <a:solidFill>
                  <a:schemeClr val="bg1"/>
                </a:solidFill>
                <a:latin typeface="Palatino Linotype"/>
                <a:cs typeface="Palatino Linotype"/>
              </a:rPr>
              <a:t>Shayan Taheri</a:t>
            </a:r>
            <a:endParaRPr lang="en-US" sz="2000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endParaRPr lang="en-US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endParaRPr lang="en-US" sz="2000" dirty="0" smtClean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Utah State University</a:t>
            </a:r>
            <a:endParaRPr lang="en-US" sz="1600" dirty="0">
              <a:solidFill>
                <a:schemeClr val="bg1"/>
              </a:solidFill>
              <a:latin typeface="Palatino Linotype"/>
              <a:cs typeface="Palatino Linotype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Palatino Linotype"/>
                <a:cs typeface="Palatino Linotype"/>
              </a:rPr>
              <a:t>Logan, Utah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Palatino Linotype"/>
                <a:cs typeface="Palatino Linotype"/>
              </a:rPr>
              <a:t>Summer 2015</a:t>
            </a:r>
          </a:p>
        </p:txBody>
      </p:sp>
      <p:sp>
        <p:nvSpPr>
          <p:cNvPr id="2" name="Rectangle 1"/>
          <p:cNvSpPr/>
          <p:nvPr/>
        </p:nvSpPr>
        <p:spPr>
          <a:xfrm>
            <a:off x="8175039" y="5810503"/>
            <a:ext cx="598530" cy="7153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3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908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Developing a Tracking System (a.k.a. tracking regime)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C</a:t>
            </a:r>
            <a:r>
              <a:rPr lang="en-US" dirty="0" smtClean="0">
                <a:latin typeface="Palatino Linotype"/>
                <a:cs typeface="Palatino Linotype"/>
              </a:rPr>
              <a:t>apable of explaining the amount of variations of a device’s signal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A </a:t>
            </a:r>
            <a:r>
              <a:rPr lang="en-US" dirty="0" err="1" smtClean="0">
                <a:latin typeface="Palatino Linotype"/>
                <a:cs typeface="Palatino Linotype"/>
              </a:rPr>
              <a:t>Transductive</a:t>
            </a:r>
            <a:r>
              <a:rPr lang="en-US" dirty="0" smtClean="0">
                <a:latin typeface="Palatino Linotype"/>
                <a:cs typeface="Palatino Linotype"/>
              </a:rPr>
              <a:t> Transfer Learning problem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S</a:t>
            </a:r>
            <a:r>
              <a:rPr lang="en-US" b="1" dirty="0" smtClean="0">
                <a:latin typeface="Palatino Linotype"/>
                <a:cs typeface="Palatino Linotype"/>
              </a:rPr>
              <a:t>ystem performance</a:t>
            </a:r>
            <a:r>
              <a:rPr lang="en-US" dirty="0" smtClean="0">
                <a:latin typeface="Palatino Linotype"/>
                <a:cs typeface="Palatino Linotype"/>
              </a:rPr>
              <a:t>: Similarity between the predicted and actual data</a:t>
            </a:r>
          </a:p>
          <a:p>
            <a:pPr lvl="1"/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Security Evaluation of the PLI System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Exposing the system </a:t>
            </a:r>
            <a:r>
              <a:rPr lang="en-US" dirty="0">
                <a:latin typeface="Palatino Linotype"/>
                <a:cs typeface="Palatino Linotype"/>
              </a:rPr>
              <a:t>to different types of </a:t>
            </a:r>
            <a:r>
              <a:rPr lang="en-US" dirty="0" smtClean="0">
                <a:latin typeface="Palatino Linotype"/>
                <a:cs typeface="Palatino Linotype"/>
              </a:rPr>
              <a:t>attack</a:t>
            </a: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Attack Type</a:t>
            </a:r>
            <a:r>
              <a:rPr lang="en-US" dirty="0" smtClean="0">
                <a:latin typeface="Palatino Linotype"/>
                <a:cs typeface="Palatino Linotype"/>
              </a:rPr>
              <a:t>: Generating </a:t>
            </a:r>
            <a:r>
              <a:rPr lang="en-US" dirty="0">
                <a:latin typeface="Palatino Linotype"/>
                <a:cs typeface="Palatino Linotype"/>
              </a:rPr>
              <a:t>the </a:t>
            </a:r>
            <a:r>
              <a:rPr lang="en-US" dirty="0" smtClean="0">
                <a:latin typeface="Palatino Linotype"/>
                <a:cs typeface="Palatino Linotype"/>
              </a:rPr>
              <a:t>forged version of a device’s </a:t>
            </a:r>
            <a:r>
              <a:rPr lang="en-US" dirty="0">
                <a:latin typeface="Palatino Linotype"/>
                <a:cs typeface="Palatino Linotype"/>
              </a:rPr>
              <a:t>signal </a:t>
            </a:r>
            <a:r>
              <a:rPr lang="en-US" dirty="0" smtClean="0">
                <a:latin typeface="Palatino Linotype"/>
                <a:cs typeface="Palatino Linotype"/>
              </a:rPr>
              <a:t>using</a:t>
            </a:r>
          </a:p>
          <a:p>
            <a:pPr lvl="1"/>
            <a:r>
              <a:rPr lang="en-US" dirty="0">
                <a:latin typeface="Palatino Linotype"/>
                <a:cs typeface="Palatino Linotype"/>
              </a:rPr>
              <a:t> </a:t>
            </a:r>
            <a:r>
              <a:rPr lang="en-US" dirty="0" smtClean="0">
                <a:latin typeface="Palatino Linotype"/>
                <a:cs typeface="Palatino Linotype"/>
              </a:rPr>
              <a:t>     an </a:t>
            </a:r>
            <a:r>
              <a:rPr lang="en-US" dirty="0">
                <a:latin typeface="Palatino Linotype"/>
                <a:cs typeface="Palatino Linotype"/>
              </a:rPr>
              <a:t>arbitrary waveform generator (AWG</a:t>
            </a:r>
            <a:r>
              <a:rPr lang="en-US" dirty="0" smtClean="0">
                <a:latin typeface="Palatino Linotype"/>
                <a:cs typeface="Palatino Linotype"/>
              </a:rPr>
              <a:t>)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90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Physical Layer Identification System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Matched Filter</a:t>
            </a: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Adaptive </a:t>
            </a:r>
            <a:r>
              <a:rPr lang="en-US" dirty="0" err="1" smtClean="0">
                <a:latin typeface="Palatino Linotype"/>
                <a:cs typeface="Palatino Linotype"/>
              </a:rPr>
              <a:t>Thresholding</a:t>
            </a:r>
            <a:r>
              <a:rPr lang="en-US" dirty="0" smtClean="0">
                <a:latin typeface="Palatino Linotype"/>
                <a:cs typeface="Palatino Linotype"/>
              </a:rPr>
              <a:t> Strategy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APRS Metrics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Experimental Approach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Results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2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Matched Filter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M</a:t>
            </a:r>
            <a:r>
              <a:rPr lang="en-US" dirty="0" smtClean="0">
                <a:latin typeface="Palatino Linotype"/>
                <a:cs typeface="Palatino Linotype"/>
              </a:rPr>
              <a:t>aximizing the signal-to-noise ratio of an input signal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Transfer function of the filter: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Matched Filter Output: </a:t>
            </a:r>
            <a:r>
              <a:rPr lang="en-US" dirty="0">
                <a:latin typeface="Palatino Linotype"/>
                <a:cs typeface="Palatino Linotype"/>
              </a:rPr>
              <a:t>A</a:t>
            </a:r>
            <a:r>
              <a:rPr lang="en-US" dirty="0" smtClean="0">
                <a:latin typeface="Palatino Linotype"/>
                <a:cs typeface="Palatino Linotype"/>
              </a:rPr>
              <a:t> </a:t>
            </a:r>
            <a:r>
              <a:rPr lang="en-US" dirty="0">
                <a:latin typeface="Palatino Linotype"/>
                <a:cs typeface="Palatino Linotype"/>
              </a:rPr>
              <a:t>value that is a measurement of the closeness of the </a:t>
            </a:r>
            <a:r>
              <a:rPr lang="en-US" dirty="0" smtClean="0">
                <a:latin typeface="Palatino Linotype"/>
                <a:cs typeface="Palatino Linotype"/>
              </a:rPr>
              <a:t>input signal </a:t>
            </a:r>
            <a:r>
              <a:rPr lang="en-US" dirty="0">
                <a:latin typeface="Palatino Linotype"/>
                <a:cs typeface="Palatino Linotype"/>
              </a:rPr>
              <a:t>to the reference </a:t>
            </a:r>
            <a:r>
              <a:rPr lang="en-US" dirty="0" smtClean="0">
                <a:latin typeface="Palatino Linotype"/>
                <a:cs typeface="Palatino Linotype"/>
              </a:rPr>
              <a:t>signal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1009144"/>
              </p:ext>
            </p:extLst>
          </p:nvPr>
        </p:nvGraphicFramePr>
        <p:xfrm>
          <a:off x="2073275" y="4965649"/>
          <a:ext cx="5086350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6" name="Equation" r:id="rId5" imgW="3429000" imgH="431800" progId="Equation.3">
                  <p:embed/>
                </p:oleObj>
              </mc:Choice>
              <mc:Fallback>
                <p:oleObj name="Equation" r:id="rId5" imgW="3429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3275" y="4965649"/>
                        <a:ext cx="5086350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Untitled3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159" y="3957050"/>
            <a:ext cx="5589792" cy="824503"/>
          </a:xfrm>
          <a:prstGeom prst="rect">
            <a:avLst/>
          </a:prstGeom>
        </p:spPr>
      </p:pic>
      <p:pic>
        <p:nvPicPr>
          <p:cNvPr id="8" name="Picture 7" descr="Untitled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96" y="2164383"/>
            <a:ext cx="3320022" cy="737783"/>
          </a:xfrm>
          <a:prstGeom prst="rect">
            <a:avLst/>
          </a:prstGeom>
        </p:spPr>
      </p:pic>
      <p:pic>
        <p:nvPicPr>
          <p:cNvPr id="9" name="Picture 8" descr="Untitled2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799" y="1903467"/>
            <a:ext cx="3784608" cy="131628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Adaptive </a:t>
            </a:r>
            <a:r>
              <a:rPr lang="en-US" sz="2400" b="1" dirty="0" err="1" smtClean="0">
                <a:latin typeface="Palatino Linotype"/>
                <a:cs typeface="Palatino Linotype"/>
              </a:rPr>
              <a:t>Thresholding</a:t>
            </a:r>
            <a:r>
              <a:rPr lang="en-US" sz="2400" b="1" dirty="0" smtClean="0">
                <a:latin typeface="Palatino Linotype"/>
                <a:cs typeface="Palatino Linotype"/>
              </a:rPr>
              <a:t> Strategy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Determining the threshold range for acceptance of the future signals</a:t>
            </a:r>
          </a:p>
          <a:p>
            <a:endParaRPr lang="en-US" dirty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Updating the threshold range periodically</a:t>
            </a:r>
          </a:p>
        </p:txBody>
      </p:sp>
      <p:pic>
        <p:nvPicPr>
          <p:cNvPr id="7" name="Picture 6" descr="AT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00" y="1718896"/>
            <a:ext cx="7538168" cy="3117136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895834"/>
              </p:ext>
            </p:extLst>
          </p:nvPr>
        </p:nvGraphicFramePr>
        <p:xfrm>
          <a:off x="2525511" y="6131632"/>
          <a:ext cx="4112684" cy="337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4" name="Equation" r:id="rId6" imgW="2476500" imgH="203200" progId="Equation.3">
                  <p:embed/>
                </p:oleObj>
              </mc:Choice>
              <mc:Fallback>
                <p:oleObj name="Equation" r:id="rId6" imgW="2476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25511" y="6131632"/>
                        <a:ext cx="4112684" cy="33745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Untitled4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4622564"/>
            <a:ext cx="7493000" cy="914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18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APRS Metrics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Metrics for evaluation of the system performance in device identification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result parameters for calculation of the system performance metrics: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True Positive (TP)</a:t>
            </a:r>
            <a:r>
              <a:rPr lang="en-US" dirty="0">
                <a:latin typeface="Palatino Linotype"/>
                <a:cs typeface="Palatino Linotype"/>
              </a:rPr>
              <a:t>: C</a:t>
            </a:r>
            <a:r>
              <a:rPr lang="en-US" dirty="0" smtClean="0">
                <a:latin typeface="Palatino Linotype"/>
                <a:cs typeface="Palatino Linotype"/>
              </a:rPr>
              <a:t>orrectly rejection of a record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False Positive (FP)</a:t>
            </a:r>
            <a:r>
              <a:rPr lang="en-US" dirty="0">
                <a:latin typeface="Palatino Linotype"/>
                <a:cs typeface="Palatino Linotype"/>
              </a:rPr>
              <a:t>: </a:t>
            </a:r>
            <a:r>
              <a:rPr lang="en-US" dirty="0" smtClean="0">
                <a:latin typeface="Palatino Linotype"/>
                <a:cs typeface="Palatino Linotype"/>
              </a:rPr>
              <a:t>Wrongly rejection </a:t>
            </a:r>
            <a:r>
              <a:rPr lang="en-US" dirty="0">
                <a:latin typeface="Palatino Linotype"/>
                <a:cs typeface="Palatino Linotype"/>
              </a:rPr>
              <a:t>of a </a:t>
            </a:r>
            <a:r>
              <a:rPr lang="en-US" dirty="0" smtClean="0">
                <a:latin typeface="Palatino Linotype"/>
                <a:cs typeface="Palatino Linotype"/>
              </a:rPr>
              <a:t>record</a:t>
            </a:r>
            <a:endParaRPr lang="en-US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True Negative (TN)</a:t>
            </a:r>
            <a:r>
              <a:rPr lang="en-US" dirty="0">
                <a:latin typeface="Palatino Linotype"/>
                <a:cs typeface="Palatino Linotype"/>
              </a:rPr>
              <a:t>: Correctly </a:t>
            </a:r>
            <a:r>
              <a:rPr lang="en-US" dirty="0" smtClean="0">
                <a:latin typeface="Palatino Linotype"/>
                <a:cs typeface="Palatino Linotype"/>
              </a:rPr>
              <a:t>acceptance of </a:t>
            </a:r>
            <a:r>
              <a:rPr lang="en-US" dirty="0">
                <a:latin typeface="Palatino Linotype"/>
                <a:cs typeface="Palatino Linotype"/>
              </a:rPr>
              <a:t>a record</a:t>
            </a:r>
          </a:p>
          <a:p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False Negative (FN)</a:t>
            </a:r>
            <a:r>
              <a:rPr lang="en-US" dirty="0">
                <a:latin typeface="Palatino Linotype"/>
                <a:cs typeface="Palatino Linotype"/>
              </a:rPr>
              <a:t>: </a:t>
            </a:r>
            <a:r>
              <a:rPr lang="en-US" dirty="0" smtClean="0">
                <a:latin typeface="Palatino Linotype"/>
                <a:cs typeface="Palatino Linotype"/>
              </a:rPr>
              <a:t>Wrongly acceptance </a:t>
            </a:r>
            <a:r>
              <a:rPr lang="en-US" dirty="0">
                <a:latin typeface="Palatino Linotype"/>
                <a:cs typeface="Palatino Linotype"/>
              </a:rPr>
              <a:t>of a record</a:t>
            </a:r>
            <a:endParaRPr lang="en-US" dirty="0" smtClean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35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APRS Metrics …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Accuracy </a:t>
            </a:r>
            <a:r>
              <a:rPr lang="en-US" dirty="0">
                <a:latin typeface="Palatino Linotype"/>
                <a:cs typeface="Palatino Linotype"/>
              </a:rPr>
              <a:t>(A), Precision (P), Recall (R), and Specificity (S</a:t>
            </a:r>
            <a:r>
              <a:rPr lang="en-US" dirty="0" smtClean="0">
                <a:latin typeface="Palatino Linotype"/>
                <a:cs typeface="Palatino Linotype"/>
              </a:rPr>
              <a:t>):</a:t>
            </a:r>
          </a:p>
        </p:txBody>
      </p:sp>
      <p:pic>
        <p:nvPicPr>
          <p:cNvPr id="7" name="Picture 6" descr="Untitled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81" y="2167869"/>
            <a:ext cx="6966246" cy="22961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0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616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Experimental Approach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</a:t>
            </a:r>
            <a:r>
              <a:rPr lang="en-US" dirty="0">
                <a:latin typeface="Palatino Linotype"/>
                <a:cs typeface="Palatino Linotype"/>
              </a:rPr>
              <a:t>desired objectives </a:t>
            </a:r>
            <a:r>
              <a:rPr lang="en-US" dirty="0" smtClean="0">
                <a:latin typeface="Palatino Linotype"/>
                <a:cs typeface="Palatino Linotype"/>
              </a:rPr>
              <a:t>for behavioral </a:t>
            </a:r>
            <a:r>
              <a:rPr lang="en-US" dirty="0">
                <a:latin typeface="Palatino Linotype"/>
                <a:cs typeface="Palatino Linotype"/>
              </a:rPr>
              <a:t>analysis of the </a:t>
            </a:r>
            <a:r>
              <a:rPr lang="en-US" dirty="0" smtClean="0">
                <a:latin typeface="Palatino Linotype"/>
                <a:cs typeface="Palatino Linotype"/>
              </a:rPr>
              <a:t>devices: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Experiment 1</a:t>
            </a:r>
            <a:r>
              <a:rPr lang="en-US" dirty="0" smtClean="0">
                <a:latin typeface="Palatino Linotype"/>
                <a:cs typeface="Palatino Linotype"/>
              </a:rPr>
              <a:t>: Analyzing the device behavior with respect to the </a:t>
            </a:r>
            <a:r>
              <a:rPr lang="en-US" b="1" dirty="0" smtClean="0">
                <a:solidFill>
                  <a:srgbClr val="800000"/>
                </a:solidFill>
                <a:latin typeface="Palatino Linotype"/>
                <a:cs typeface="Palatino Linotype"/>
              </a:rPr>
              <a:t>small</a:t>
            </a:r>
            <a:r>
              <a:rPr lang="en-US" dirty="0" smtClean="0">
                <a:latin typeface="Palatino Linotype"/>
                <a:cs typeface="Palatino Linotype"/>
              </a:rPr>
              <a:t> variations of its surrounding temperature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Experiment 2</a:t>
            </a:r>
            <a:r>
              <a:rPr lang="en-US" dirty="0" smtClean="0">
                <a:latin typeface="Palatino Linotype"/>
                <a:cs typeface="Palatino Linotype"/>
              </a:rPr>
              <a:t>: Analyzing </a:t>
            </a:r>
            <a:r>
              <a:rPr lang="en-US" dirty="0">
                <a:latin typeface="Palatino Linotype"/>
                <a:cs typeface="Palatino Linotype"/>
              </a:rPr>
              <a:t>the device behavior with respect to </a:t>
            </a:r>
            <a:r>
              <a:rPr lang="en-US" dirty="0" smtClean="0">
                <a:latin typeface="Palatino Linotype"/>
                <a:cs typeface="Palatino Linotype"/>
              </a:rPr>
              <a:t>the </a:t>
            </a:r>
            <a:r>
              <a:rPr lang="en-US" b="1" dirty="0" smtClean="0">
                <a:solidFill>
                  <a:srgbClr val="800000"/>
                </a:solidFill>
                <a:latin typeface="Palatino Linotype"/>
                <a:cs typeface="Palatino Linotype"/>
              </a:rPr>
              <a:t>large</a:t>
            </a:r>
            <a:r>
              <a:rPr lang="en-US" dirty="0" smtClean="0">
                <a:latin typeface="Palatino Linotype"/>
                <a:cs typeface="Palatino Linotype"/>
              </a:rPr>
              <a:t> variations </a:t>
            </a:r>
            <a:r>
              <a:rPr lang="en-US" dirty="0">
                <a:latin typeface="Palatino Linotype"/>
                <a:cs typeface="Palatino Linotype"/>
              </a:rPr>
              <a:t>of its surrounding </a:t>
            </a:r>
            <a:r>
              <a:rPr lang="en-US" dirty="0" smtClean="0">
                <a:latin typeface="Palatino Linotype"/>
                <a:cs typeface="Palatino Linotype"/>
              </a:rPr>
              <a:t>temperature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Experiment 3</a:t>
            </a:r>
            <a:r>
              <a:rPr lang="en-US" dirty="0" smtClean="0">
                <a:latin typeface="Palatino Linotype"/>
                <a:cs typeface="Palatino Linotype"/>
              </a:rPr>
              <a:t>: Analyzing the similarities and differences between the </a:t>
            </a:r>
            <a:r>
              <a:rPr lang="en-US" dirty="0">
                <a:latin typeface="Palatino Linotype"/>
                <a:cs typeface="Palatino Linotype"/>
              </a:rPr>
              <a:t>device’s </a:t>
            </a:r>
            <a:r>
              <a:rPr lang="en-US" dirty="0" smtClean="0">
                <a:latin typeface="Palatino Linotype"/>
                <a:cs typeface="Palatino Linotype"/>
              </a:rPr>
              <a:t>signal and </a:t>
            </a:r>
            <a:r>
              <a:rPr lang="en-US" dirty="0">
                <a:latin typeface="Palatino Linotype"/>
                <a:cs typeface="Palatino Linotype"/>
              </a:rPr>
              <a:t>the supplied voltages </a:t>
            </a:r>
            <a:r>
              <a:rPr lang="en-US" dirty="0" smtClean="0">
                <a:latin typeface="Palatino Linotype"/>
                <a:cs typeface="Palatino Linotype"/>
              </a:rPr>
              <a:t>to </a:t>
            </a:r>
            <a:r>
              <a:rPr lang="en-US" dirty="0">
                <a:latin typeface="Palatino Linotype"/>
                <a:cs typeface="Palatino Linotype"/>
              </a:rPr>
              <a:t>the </a:t>
            </a:r>
            <a:r>
              <a:rPr lang="en-US" dirty="0" smtClean="0">
                <a:latin typeface="Palatino Linotype"/>
                <a:cs typeface="Palatino Linotype"/>
              </a:rPr>
              <a:t>circuit’s </a:t>
            </a:r>
            <a:r>
              <a:rPr lang="en-US" dirty="0">
                <a:latin typeface="Palatino Linotype"/>
                <a:cs typeface="Palatino Linotype"/>
              </a:rPr>
              <a:t>general bus and the mounted </a:t>
            </a:r>
            <a:r>
              <a:rPr lang="en-US" dirty="0" smtClean="0">
                <a:latin typeface="Palatino Linotype"/>
                <a:cs typeface="Palatino Linotype"/>
              </a:rPr>
              <a:t>IC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Experiment 4</a:t>
            </a:r>
            <a:r>
              <a:rPr lang="en-US" dirty="0">
                <a:latin typeface="Palatino Linotype"/>
                <a:cs typeface="Palatino Linotype"/>
              </a:rPr>
              <a:t>: Analyzing the device behavior with respect to </a:t>
            </a:r>
            <a:r>
              <a:rPr lang="en-US" dirty="0" smtClean="0">
                <a:latin typeface="Palatino Linotype"/>
                <a:cs typeface="Palatino Linotype"/>
              </a:rPr>
              <a:t>the </a:t>
            </a:r>
            <a:r>
              <a:rPr lang="en-US" b="1" dirty="0" smtClean="0">
                <a:solidFill>
                  <a:srgbClr val="800000"/>
                </a:solidFill>
                <a:latin typeface="Palatino Linotype"/>
                <a:cs typeface="Palatino Linotype"/>
              </a:rPr>
              <a:t>factual</a:t>
            </a:r>
            <a:r>
              <a:rPr lang="en-US" dirty="0" smtClean="0">
                <a:latin typeface="Palatino Linotype"/>
                <a:cs typeface="Palatino Linotype"/>
              </a:rPr>
              <a:t> variations </a:t>
            </a:r>
            <a:r>
              <a:rPr lang="en-US" dirty="0">
                <a:latin typeface="Palatino Linotype"/>
                <a:cs typeface="Palatino Linotype"/>
              </a:rPr>
              <a:t>of its surrounding </a:t>
            </a:r>
            <a:r>
              <a:rPr lang="en-US" dirty="0" smtClean="0">
                <a:latin typeface="Palatino Linotype"/>
                <a:cs typeface="Palatino Linotype"/>
              </a:rPr>
              <a:t>temperature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99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Experimental Approach …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D</a:t>
            </a:r>
            <a:r>
              <a:rPr lang="en-US" dirty="0" smtClean="0">
                <a:latin typeface="Palatino Linotype"/>
                <a:cs typeface="Palatino Linotype"/>
              </a:rPr>
              <a:t>ata </a:t>
            </a:r>
            <a:r>
              <a:rPr lang="en-US" dirty="0">
                <a:latin typeface="Palatino Linotype"/>
                <a:cs typeface="Palatino Linotype"/>
              </a:rPr>
              <a:t>collection </a:t>
            </a:r>
            <a:r>
              <a:rPr lang="en-US" dirty="0" smtClean="0">
                <a:latin typeface="Palatino Linotype"/>
                <a:cs typeface="Palatino Linotype"/>
              </a:rPr>
              <a:t>for </a:t>
            </a:r>
            <a:r>
              <a:rPr lang="en-US" dirty="0">
                <a:latin typeface="Palatino Linotype"/>
                <a:cs typeface="Palatino Linotype"/>
              </a:rPr>
              <a:t>five Ethernet </a:t>
            </a:r>
            <a:r>
              <a:rPr lang="en-US" dirty="0" smtClean="0">
                <a:latin typeface="Palatino Linotype"/>
                <a:cs typeface="Palatino Linotype"/>
              </a:rPr>
              <a:t>cards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Having two test runs for each experiment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Acquiring </a:t>
            </a:r>
            <a:r>
              <a:rPr lang="en-US" dirty="0">
                <a:latin typeface="Palatino Linotype"/>
                <a:cs typeface="Palatino Linotype"/>
              </a:rPr>
              <a:t>the related auxiliary data </a:t>
            </a:r>
            <a:r>
              <a:rPr lang="en-US" dirty="0" smtClean="0">
                <a:latin typeface="Palatino Linotype"/>
                <a:cs typeface="Palatino Linotype"/>
              </a:rPr>
              <a:t>along </a:t>
            </a:r>
            <a:r>
              <a:rPr lang="en-US" dirty="0">
                <a:latin typeface="Palatino Linotype"/>
                <a:cs typeface="Palatino Linotype"/>
              </a:rPr>
              <a:t>with </a:t>
            </a:r>
            <a:r>
              <a:rPr lang="en-US" dirty="0" smtClean="0">
                <a:latin typeface="Palatino Linotype"/>
                <a:cs typeface="Palatino Linotype"/>
              </a:rPr>
              <a:t>the devices records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Collecting 10,000 </a:t>
            </a:r>
            <a:r>
              <a:rPr lang="en-US" dirty="0">
                <a:latin typeface="Palatino Linotype"/>
                <a:cs typeface="Palatino Linotype"/>
              </a:rPr>
              <a:t>numbers of </a:t>
            </a:r>
            <a:r>
              <a:rPr lang="en-US" dirty="0" smtClean="0">
                <a:latin typeface="Palatino Linotype"/>
                <a:cs typeface="Palatino Linotype"/>
              </a:rPr>
              <a:t>records for each device in each test run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5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Results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Similarity between the matched filter output and the surrounding temperature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5828" y="6097600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5c7 card – Experiment 2 , Dataset 4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pic>
        <p:nvPicPr>
          <p:cNvPr id="5" name="Picture 4" descr="Setup_0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60" y="1539321"/>
            <a:ext cx="6619858" cy="405354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49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Results …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359" y="368171"/>
            <a:ext cx="8554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Results …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Similarity between the matched filter output and the IC’s supply voltage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04324" y="6100921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m5c1 card – Experiment 4 , Dataset 8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pic>
        <p:nvPicPr>
          <p:cNvPr id="4" name="Picture 3" descr="MF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406" y="1383833"/>
            <a:ext cx="6760979" cy="2425989"/>
          </a:xfrm>
          <a:prstGeom prst="rect">
            <a:avLst/>
          </a:prstGeom>
        </p:spPr>
      </p:pic>
      <p:pic>
        <p:nvPicPr>
          <p:cNvPr id="8" name="Picture 7" descr="I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406" y="3489131"/>
            <a:ext cx="6760979" cy="227051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40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4908" y="368171"/>
            <a:ext cx="819727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Overview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Physical Layer Identification System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Tracking System Models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PLI System Security Evaluation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Conclusion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Acknowledgement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Palatino Linotype"/>
                <a:cs typeface="Palatino Linotype"/>
              </a:rPr>
              <a:t>Questions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1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– Results …</a:t>
            </a:r>
            <a:endParaRPr lang="en-US" sz="24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In Datasets 3-4: Effect of </a:t>
            </a:r>
            <a:r>
              <a:rPr lang="en-US" dirty="0">
                <a:latin typeface="Palatino Linotype"/>
                <a:cs typeface="Palatino Linotype"/>
              </a:rPr>
              <a:t>l</a:t>
            </a:r>
            <a:r>
              <a:rPr lang="en-US" dirty="0" smtClean="0">
                <a:latin typeface="Palatino Linotype"/>
                <a:cs typeface="Palatino Linotype"/>
              </a:rPr>
              <a:t>arge </a:t>
            </a:r>
            <a:r>
              <a:rPr lang="en-US" dirty="0">
                <a:latin typeface="Palatino Linotype"/>
                <a:cs typeface="Palatino Linotype"/>
              </a:rPr>
              <a:t>t</a:t>
            </a:r>
            <a:r>
              <a:rPr lang="en-US" dirty="0" smtClean="0">
                <a:latin typeface="Palatino Linotype"/>
                <a:cs typeface="Palatino Linotype"/>
              </a:rPr>
              <a:t>emperature variations</a:t>
            </a:r>
          </a:p>
          <a:p>
            <a:pPr marL="285750" indent="-28575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Getting a large number of false positives and low specificity values</a:t>
            </a:r>
          </a:p>
        </p:txBody>
      </p:sp>
      <p:pic>
        <p:nvPicPr>
          <p:cNvPr id="7" name="Picture 6" descr="APR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477" y="1937831"/>
            <a:ext cx="5918022" cy="379614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7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Tracking System Models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Data Preparation Concepts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Data Modeling Techniques</a:t>
            </a: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Results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0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Preparation Concepts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Moving Average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A filter for smoothing out short-term fluctuations of a signal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F</a:t>
            </a:r>
            <a:r>
              <a:rPr lang="en-US" b="1" dirty="0" smtClean="0">
                <a:latin typeface="Palatino Linotype"/>
                <a:cs typeface="Palatino Linotype"/>
              </a:rPr>
              <a:t>iltering process</a:t>
            </a:r>
            <a:r>
              <a:rPr lang="en-US" dirty="0" smtClean="0">
                <a:latin typeface="Palatino Linotype"/>
                <a:cs typeface="Palatino Linotype"/>
              </a:rPr>
              <a:t>: </a:t>
            </a:r>
            <a:r>
              <a:rPr lang="en-US" dirty="0">
                <a:latin typeface="Palatino Linotype"/>
                <a:cs typeface="Palatino Linotype"/>
              </a:rPr>
              <a:t>A</a:t>
            </a:r>
            <a:r>
              <a:rPr lang="en-US" dirty="0" smtClean="0">
                <a:latin typeface="Palatino Linotype"/>
                <a:cs typeface="Palatino Linotype"/>
              </a:rPr>
              <a:t>veraging the signal data points in equal length subsets</a:t>
            </a:r>
          </a:p>
        </p:txBody>
      </p:sp>
      <p:pic>
        <p:nvPicPr>
          <p:cNvPr id="3" name="Picture 2" descr="Filtered_Dat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54" y="2308981"/>
            <a:ext cx="7428097" cy="33736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84372" y="6126556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5c2 card – Experiment 1 , Dataset 1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73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Preparation Concepts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Moving Average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Eliminated noise from the signal</a:t>
            </a:r>
          </a:p>
        </p:txBody>
      </p:sp>
      <p:pic>
        <p:nvPicPr>
          <p:cNvPr id="4" name="Picture 3" descr="MA_Residual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59" y="2039602"/>
            <a:ext cx="4350592" cy="35789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1543" y="6126556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5c2 card – Experiment 1 , Dataset 1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pic>
        <p:nvPicPr>
          <p:cNvPr id="6" name="Picture 5" descr="ACF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951" y="2039603"/>
            <a:ext cx="4204001" cy="357892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13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Preparation Concepts …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Charging/Discharging Trend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MFO signal shows charging/discharging trend in the device behavior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Simple Modeling</a:t>
            </a:r>
            <a:r>
              <a:rPr lang="en-US" dirty="0" smtClean="0">
                <a:latin typeface="Palatino Linotype"/>
                <a:cs typeface="Palatino Linotype"/>
              </a:rPr>
              <a:t>: Using the formulations of series RC circuit</a:t>
            </a: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Advanced Modeling</a:t>
            </a:r>
            <a:r>
              <a:rPr lang="en-US" dirty="0" smtClean="0">
                <a:latin typeface="Palatino Linotype"/>
                <a:cs typeface="Palatino Linotype"/>
              </a:rPr>
              <a:t>: Using Thermal System Modeling 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Thermal System Modeling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T</a:t>
            </a:r>
            <a:r>
              <a:rPr lang="en-US" dirty="0" smtClean="0">
                <a:latin typeface="Palatino Linotype"/>
                <a:cs typeface="Palatino Linotype"/>
              </a:rPr>
              <a:t>hermal </a:t>
            </a:r>
            <a:r>
              <a:rPr lang="en-US" dirty="0">
                <a:latin typeface="Palatino Linotype"/>
                <a:cs typeface="Palatino Linotype"/>
              </a:rPr>
              <a:t>system </a:t>
            </a:r>
            <a:r>
              <a:rPr lang="en-US" dirty="0" smtClean="0">
                <a:latin typeface="Palatino Linotype"/>
                <a:cs typeface="Palatino Linotype"/>
              </a:rPr>
              <a:t>operation: </a:t>
            </a:r>
            <a:r>
              <a:rPr lang="en-US" dirty="0">
                <a:latin typeface="Palatino Linotype"/>
                <a:cs typeface="Palatino Linotype"/>
              </a:rPr>
              <a:t>S</a:t>
            </a:r>
            <a:r>
              <a:rPr lang="en-US" dirty="0" smtClean="0">
                <a:latin typeface="Palatino Linotype"/>
                <a:cs typeface="Palatino Linotype"/>
              </a:rPr>
              <a:t>toring </a:t>
            </a:r>
            <a:r>
              <a:rPr lang="en-US" dirty="0">
                <a:latin typeface="Palatino Linotype"/>
                <a:cs typeface="Palatino Linotype"/>
              </a:rPr>
              <a:t>and/or transferring the heat </a:t>
            </a:r>
            <a:r>
              <a:rPr lang="en-US" dirty="0" smtClean="0">
                <a:latin typeface="Palatino Linotype"/>
                <a:cs typeface="Palatino Linotype"/>
              </a:rPr>
              <a:t>flux</a:t>
            </a: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Three mechanisms for heat flow: </a:t>
            </a:r>
            <a:r>
              <a:rPr lang="en-US" b="1" dirty="0">
                <a:latin typeface="Palatino Linotype"/>
                <a:cs typeface="Palatino Linotype"/>
              </a:rPr>
              <a:t>Conduction</a:t>
            </a:r>
            <a:r>
              <a:rPr lang="en-US" dirty="0">
                <a:latin typeface="Palatino Linotype"/>
                <a:cs typeface="Palatino Linotype"/>
              </a:rPr>
              <a:t>, Convection, </a:t>
            </a:r>
            <a:r>
              <a:rPr lang="en-US" dirty="0" smtClean="0">
                <a:latin typeface="Palatino Linotype"/>
                <a:cs typeface="Palatino Linotype"/>
              </a:rPr>
              <a:t>Radiation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>
                <a:latin typeface="Palatino Linotype"/>
                <a:cs typeface="Palatino Linotype"/>
              </a:rPr>
              <a:t>Energy Balance Theory</a:t>
            </a:r>
            <a:r>
              <a:rPr lang="en-US" dirty="0">
                <a:latin typeface="Palatino Linotype"/>
                <a:cs typeface="Palatino Linotype"/>
              </a:rPr>
              <a:t>: Entered Heat = Emitted Heat + Stored </a:t>
            </a:r>
            <a:r>
              <a:rPr lang="en-US" dirty="0" smtClean="0">
                <a:latin typeface="Palatino Linotype"/>
                <a:cs typeface="Palatino Linotype"/>
              </a:rPr>
              <a:t>Heat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Similar to electrical circuit modeling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68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Preparation Concepts …</a:t>
            </a:r>
            <a:endParaRPr lang="en-US" sz="2400" dirty="0">
              <a:latin typeface="Palatino Linotype"/>
              <a:cs typeface="Palatino Linotype"/>
            </a:endParaRPr>
          </a:p>
        </p:txBody>
      </p:sp>
      <p:pic>
        <p:nvPicPr>
          <p:cNvPr id="3" name="Picture 2" descr="Circui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068" y="2104367"/>
            <a:ext cx="4472868" cy="32704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32616" y="6036499"/>
            <a:ext cx="3674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Employed Thermal System Model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4548530"/>
              </p:ext>
            </p:extLst>
          </p:nvPr>
        </p:nvGraphicFramePr>
        <p:xfrm>
          <a:off x="910871" y="1122070"/>
          <a:ext cx="7171513" cy="725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9" name="Equation" r:id="rId5" imgW="4572000" imgH="444500" progId="Equation.3">
                  <p:embed/>
                </p:oleObj>
              </mc:Choice>
              <mc:Fallback>
                <p:oleObj name="Equation" r:id="rId5" imgW="4572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0871" y="1122070"/>
                        <a:ext cx="7171513" cy="725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44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0359" y="368171"/>
            <a:ext cx="855459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Modeling Techniques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Linear Regression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T</a:t>
            </a:r>
            <a:r>
              <a:rPr lang="en-US" dirty="0" smtClean="0">
                <a:latin typeface="Palatino Linotype"/>
                <a:cs typeface="Palatino Linotype"/>
              </a:rPr>
              <a:t>o find a linear relationship between a response variable and one or more explanatory variable(s)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Predicting future response data using the constructed model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Residuals</a:t>
            </a:r>
            <a:r>
              <a:rPr lang="en-US" dirty="0" smtClean="0">
                <a:latin typeface="Palatino Linotype"/>
                <a:cs typeface="Palatino Linotype"/>
              </a:rPr>
              <a:t>: Actual Data – Predicted Data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R-Squared</a:t>
            </a:r>
            <a:r>
              <a:rPr lang="en-US" dirty="0" smtClean="0">
                <a:latin typeface="Palatino Linotype"/>
                <a:cs typeface="Palatino Linotype"/>
              </a:rPr>
              <a:t>: To show the model accuracy in predicting data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Smoothing Spline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Using as a </a:t>
            </a:r>
            <a:r>
              <a:rPr lang="en-US" dirty="0">
                <a:latin typeface="Palatino Linotype"/>
                <a:cs typeface="Palatino Linotype"/>
              </a:rPr>
              <a:t>low-pass filter for the </a:t>
            </a:r>
            <a:r>
              <a:rPr lang="en-US" dirty="0" smtClean="0">
                <a:latin typeface="Palatino Linotype"/>
                <a:cs typeface="Palatino Linotype"/>
              </a:rPr>
              <a:t>system’s </a:t>
            </a:r>
            <a:r>
              <a:rPr lang="en-US" dirty="0">
                <a:latin typeface="Palatino Linotype"/>
                <a:cs typeface="Palatino Linotype"/>
              </a:rPr>
              <a:t>output </a:t>
            </a:r>
            <a:r>
              <a:rPr lang="en-US" dirty="0" smtClean="0">
                <a:latin typeface="Palatino Linotype"/>
                <a:cs typeface="Palatino Linotype"/>
              </a:rPr>
              <a:t>signal</a:t>
            </a: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00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Modeling Techniques …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An example for scatter plot of linear regression:</a:t>
            </a:r>
          </a:p>
        </p:txBody>
      </p:sp>
      <p:pic>
        <p:nvPicPr>
          <p:cNvPr id="3" name="Picture 2" descr="Scatt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086" y="1473630"/>
            <a:ext cx="5352402" cy="41143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52682" y="6057337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5c2 card – Experiment 1 , Dataset 1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195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Data Modeling Techniques …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Robust Regression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Common data modeling technique</a:t>
            </a:r>
          </a:p>
          <a:p>
            <a:pPr marL="1200150" lvl="2" indent="-285750">
              <a:buFont typeface="Wingdings" charset="2"/>
              <a:buChar char="ü"/>
            </a:pPr>
            <a:endParaRPr lang="en-US" dirty="0" smtClean="0">
              <a:latin typeface="Palatino Linotype"/>
              <a:cs typeface="Palatino Linotype"/>
              <a:sym typeface="Wingdings"/>
            </a:endParaRPr>
          </a:p>
          <a:p>
            <a:pPr marL="1200150" lvl="2" indent="-285750">
              <a:buFont typeface="Wingdings" charset="2"/>
              <a:buChar char="ü"/>
            </a:pPr>
            <a:r>
              <a:rPr lang="en-US" dirty="0" smtClean="0">
                <a:latin typeface="Palatino Linotype"/>
                <a:cs typeface="Palatino Linotype"/>
                <a:sym typeface="Wingdings"/>
              </a:rPr>
              <a:t>Having certain underlying assumptions</a:t>
            </a:r>
          </a:p>
          <a:p>
            <a:pPr marL="1200150" lvl="2" indent="-285750">
              <a:buFont typeface="Wingdings" charset="2"/>
              <a:buChar char="ü"/>
            </a:pPr>
            <a:r>
              <a:rPr lang="en-US" u="sng" dirty="0" smtClean="0">
                <a:latin typeface="Palatino Linotype"/>
                <a:cs typeface="Palatino Linotype"/>
                <a:sym typeface="Wingdings"/>
              </a:rPr>
              <a:t>Example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: Normal distribution for error data in linear regression</a:t>
            </a:r>
            <a:endParaRPr lang="en-US" dirty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Dissatisfaction of these assumptions</a:t>
            </a:r>
            <a:r>
              <a:rPr lang="en-US" dirty="0">
                <a:latin typeface="Palatino Linotype"/>
                <a:cs typeface="Palatino Linotype"/>
              </a:rPr>
              <a:t>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</a:t>
            </a:r>
            <a:r>
              <a:rPr lang="en-US" dirty="0" smtClean="0">
                <a:latin typeface="Palatino Linotype"/>
                <a:cs typeface="Palatino Linotype"/>
              </a:rPr>
              <a:t> Insensibility to </a:t>
            </a:r>
            <a:r>
              <a:rPr lang="en-US" dirty="0">
                <a:latin typeface="Palatino Linotype"/>
                <a:cs typeface="Palatino Linotype"/>
              </a:rPr>
              <a:t>the </a:t>
            </a:r>
            <a:r>
              <a:rPr lang="en-US" dirty="0" smtClean="0">
                <a:latin typeface="Palatino Linotype"/>
                <a:cs typeface="Palatino Linotype"/>
              </a:rPr>
              <a:t>outliers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Robust Regression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</a:t>
            </a:r>
            <a:r>
              <a:rPr lang="en-US" dirty="0">
                <a:latin typeface="Palatino Linotype"/>
                <a:cs typeface="Palatino Linotype"/>
                <a:sym typeface="Wingdings"/>
              </a:rPr>
              <a:t>R</a:t>
            </a:r>
            <a:r>
              <a:rPr lang="en-US" dirty="0" smtClean="0">
                <a:latin typeface="Palatino Linotype"/>
                <a:cs typeface="Palatino Linotype"/>
              </a:rPr>
              <a:t>educe the influence of outliers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A common method for this purpose: </a:t>
            </a:r>
            <a:r>
              <a:rPr lang="en-US" b="1" dirty="0" smtClean="0">
                <a:latin typeface="Palatino Linotype"/>
                <a:cs typeface="Palatino Linotype"/>
              </a:rPr>
              <a:t>Least Absolute Residuals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1200150" lvl="2" indent="-285750">
              <a:buFont typeface="Wingdings" charset="2"/>
              <a:buChar char="ü"/>
            </a:pPr>
            <a:r>
              <a:rPr lang="en-US" dirty="0">
                <a:latin typeface="Palatino Linotype"/>
                <a:cs typeface="Palatino Linotype"/>
              </a:rPr>
              <a:t>Finding </a:t>
            </a:r>
            <a:r>
              <a:rPr lang="en-US" dirty="0" smtClean="0">
                <a:latin typeface="Palatino Linotype"/>
                <a:cs typeface="Palatino Linotype"/>
              </a:rPr>
              <a:t>a </a:t>
            </a:r>
            <a:r>
              <a:rPr lang="en-US" dirty="0">
                <a:latin typeface="Palatino Linotype"/>
                <a:cs typeface="Palatino Linotype"/>
              </a:rPr>
              <a:t>line or curve that minimizes the absolute difference of the </a:t>
            </a:r>
            <a:r>
              <a:rPr lang="en-US" dirty="0" smtClean="0">
                <a:latin typeface="Palatino Linotype"/>
                <a:cs typeface="Palatino Linotype"/>
              </a:rPr>
              <a:t>residuals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82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Results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50 models were tried to find the most efficient data predictive model</a:t>
            </a:r>
            <a:endParaRPr lang="en-US" sz="2400" b="1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endParaRPr lang="en-US" sz="2400" b="1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Device’s Surrounding Temperature</a:t>
            </a:r>
          </a:p>
          <a:p>
            <a:endParaRPr lang="en-US" dirty="0">
              <a:latin typeface="Palatino Linotype"/>
              <a:cs typeface="Palatino Linotype"/>
              <a:sym typeface="Wingdings"/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  <a:sym typeface="Wingdings"/>
              </a:rPr>
              <a:t>The best option for predicting the device behavior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An intruder into the device’s signal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Trend of MFO signal ~ Trend of temperature signal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Larger variations of the temperature signal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Higher R-Squared value</a:t>
            </a:r>
          </a:p>
          <a:p>
            <a:pPr marL="800100" lvl="1" indent="-342900">
              <a:buFont typeface="Arial"/>
              <a:buChar char="•"/>
            </a:pPr>
            <a:endParaRPr lang="en-US" dirty="0">
              <a:latin typeface="Palatino Linotype"/>
              <a:cs typeface="Palatino Linotype"/>
              <a:sym typeface="Wingdings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Strengthening the data prediction process, using: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IC’s supply voltage signal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Charging/discharging trend data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27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462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Methods in the area of computer and network security: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Digital Domain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1257300" lvl="2" indent="-342900">
              <a:buFont typeface="Arial"/>
              <a:buChar char="•"/>
            </a:pPr>
            <a:r>
              <a:rPr lang="en-US" dirty="0">
                <a:latin typeface="Palatino Linotype"/>
                <a:cs typeface="Palatino Linotype"/>
              </a:rPr>
              <a:t>F</a:t>
            </a:r>
            <a:r>
              <a:rPr lang="en-US" dirty="0" smtClean="0">
                <a:latin typeface="Palatino Linotype"/>
                <a:cs typeface="Palatino Linotype"/>
              </a:rPr>
              <a:t>lexible and controllable in design</a:t>
            </a:r>
          </a:p>
          <a:p>
            <a:pPr marL="1257300" lvl="2" indent="-342900">
              <a:buFont typeface="Arial"/>
              <a:buChar char="•"/>
            </a:pPr>
            <a:r>
              <a:rPr lang="en-US" b="1" dirty="0" smtClean="0">
                <a:latin typeface="Palatino Linotype"/>
                <a:cs typeface="Palatino Linotype"/>
              </a:rPr>
              <a:t>Problem</a:t>
            </a:r>
            <a:r>
              <a:rPr lang="en-US" dirty="0" smtClean="0">
                <a:latin typeface="Palatino Linotype"/>
                <a:cs typeface="Palatino Linotype"/>
              </a:rPr>
              <a:t>: Vulnerable in front of recent cyber attacks</a:t>
            </a:r>
          </a:p>
          <a:p>
            <a:pPr marL="1257300" lvl="2" indent="-342900">
              <a:buFont typeface="Arial"/>
              <a:buChar char="•"/>
            </a:pPr>
            <a:r>
              <a:rPr lang="en-US" u="sng" dirty="0" smtClean="0">
                <a:latin typeface="Palatino Linotype"/>
                <a:cs typeface="Palatino Linotype"/>
              </a:rPr>
              <a:t>Example</a:t>
            </a:r>
            <a:r>
              <a:rPr lang="en-US" dirty="0" smtClean="0">
                <a:latin typeface="Palatino Linotype"/>
                <a:cs typeface="Palatino Linotype"/>
              </a:rPr>
              <a:t>: Leakage of identifiers (username and password)</a:t>
            </a:r>
          </a:p>
          <a:p>
            <a:pPr marL="1257300" lvl="2" indent="-342900">
              <a:buFont typeface="Arial"/>
              <a:buChar char="•"/>
            </a:pPr>
            <a:r>
              <a:rPr lang="en-US" b="1" dirty="0" smtClean="0">
                <a:latin typeface="Palatino Linotype"/>
                <a:cs typeface="Palatino Linotype"/>
              </a:rPr>
              <a:t>Solution</a:t>
            </a:r>
            <a:r>
              <a:rPr lang="en-US" dirty="0" smtClean="0">
                <a:latin typeface="Palatino Linotype"/>
                <a:cs typeface="Palatino Linotype"/>
              </a:rPr>
              <a:t>: Analog signaling behaviors</a:t>
            </a:r>
          </a:p>
          <a:p>
            <a:pPr lvl="2"/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Physical Domain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Designing methods based on the analog representation of data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latin typeface="Palatino Linotype"/>
                <a:cs typeface="Palatino Linotype"/>
              </a:rPr>
              <a:t>U</a:t>
            </a:r>
            <a:r>
              <a:rPr lang="en-US" dirty="0" smtClean="0">
                <a:latin typeface="Palatino Linotype"/>
                <a:cs typeface="Palatino Linotype"/>
              </a:rPr>
              <a:t>nique variations </a:t>
            </a:r>
            <a:r>
              <a:rPr lang="en-US" dirty="0">
                <a:latin typeface="Palatino Linotype"/>
                <a:cs typeface="Palatino Linotype"/>
              </a:rPr>
              <a:t>for identification and monitoring </a:t>
            </a:r>
            <a:r>
              <a:rPr lang="en-US" dirty="0" smtClean="0">
                <a:latin typeface="Palatino Linotype"/>
                <a:cs typeface="Palatino Linotype"/>
              </a:rPr>
              <a:t>purposes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77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Results …</a:t>
            </a:r>
            <a:endParaRPr lang="en-US" sz="2400" b="1" dirty="0">
              <a:latin typeface="Palatino Linotype"/>
              <a:cs typeface="Palatino Linotype"/>
            </a:endParaRPr>
          </a:p>
        </p:txBody>
      </p:sp>
      <p:pic>
        <p:nvPicPr>
          <p:cNvPr id="4" name="Picture 3" descr="Model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22" y="974904"/>
            <a:ext cx="7671851" cy="469493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40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ll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67" y="962076"/>
            <a:ext cx="8185019" cy="45650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0359" y="368171"/>
            <a:ext cx="8554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Tracking System Models – Results …</a:t>
            </a:r>
            <a:endParaRPr lang="en-US" sz="2400" b="1" dirty="0">
              <a:latin typeface="Palatino Linotype"/>
              <a:cs typeface="Palatino Linotyp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52682" y="6062416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5c2 card – Experiment 3 , Dataset 6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99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PLI Systems Security Evaluation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Architecture of Attack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AWG Configuration</a:t>
            </a: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Palatino Linotype"/>
                <a:cs typeface="Palatino Linotype"/>
              </a:rPr>
              <a:t>Results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80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893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Architecture of Attack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Attacking the PLI system by: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Signal Replay</a:t>
            </a:r>
            <a:r>
              <a:rPr lang="en-US" dirty="0">
                <a:latin typeface="Palatino Linotype"/>
                <a:cs typeface="Palatino Linotype"/>
              </a:rPr>
              <a:t>: </a:t>
            </a:r>
            <a:r>
              <a:rPr lang="en-US" dirty="0" smtClean="0">
                <a:latin typeface="Palatino Linotype"/>
                <a:cs typeface="Palatino Linotype"/>
              </a:rPr>
              <a:t>Generating </a:t>
            </a:r>
            <a:r>
              <a:rPr lang="en-US" dirty="0">
                <a:latin typeface="Palatino Linotype"/>
                <a:cs typeface="Palatino Linotype"/>
              </a:rPr>
              <a:t>the forged version of a device’s signal using</a:t>
            </a:r>
          </a:p>
          <a:p>
            <a:pPr lvl="1"/>
            <a:r>
              <a:rPr lang="en-US" dirty="0">
                <a:latin typeface="Palatino Linotype"/>
                <a:cs typeface="Palatino Linotype"/>
              </a:rPr>
              <a:t>      an arbitrary waveform generator (AWG)</a:t>
            </a:r>
          </a:p>
          <a:p>
            <a:pPr lvl="1"/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attacking process consists of two phases:</a:t>
            </a: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Phase 1</a:t>
            </a:r>
            <a:r>
              <a:rPr lang="en-US" dirty="0" smtClean="0">
                <a:latin typeface="Palatino Linotype"/>
                <a:cs typeface="Palatino Linotype"/>
              </a:rPr>
              <a:t>: Delivering the sampled version of the device’s signal to</a:t>
            </a:r>
          </a:p>
          <a:p>
            <a:pPr lvl="1"/>
            <a:r>
              <a:rPr lang="en-US" dirty="0">
                <a:latin typeface="Palatino Linotype"/>
                <a:cs typeface="Palatino Linotype"/>
              </a:rPr>
              <a:t> </a:t>
            </a:r>
            <a:r>
              <a:rPr lang="en-US" dirty="0" smtClean="0">
                <a:latin typeface="Palatino Linotype"/>
                <a:cs typeface="Palatino Linotype"/>
              </a:rPr>
              <a:t>    the attacker and PLI system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Phase 2</a:t>
            </a:r>
            <a:r>
              <a:rPr lang="en-US" dirty="0" smtClean="0">
                <a:latin typeface="Palatino Linotype"/>
                <a:cs typeface="Palatino Linotype"/>
              </a:rPr>
              <a:t>:</a:t>
            </a:r>
          </a:p>
          <a:p>
            <a:pPr marL="1200150" lvl="2" indent="-285750">
              <a:buFont typeface="Wingdings" charset="2"/>
              <a:buChar char="ü"/>
            </a:pPr>
            <a:endParaRPr lang="en-US" dirty="0" smtClean="0">
              <a:latin typeface="Palatino Linotype"/>
              <a:cs typeface="Palatino Linotype"/>
            </a:endParaRPr>
          </a:p>
          <a:p>
            <a:pPr marL="1200150" lvl="2" indent="-285750">
              <a:buFont typeface="Wingdings" charset="2"/>
              <a:buChar char="ü"/>
            </a:pPr>
            <a:r>
              <a:rPr lang="en-US" dirty="0" smtClean="0">
                <a:latin typeface="Palatino Linotype"/>
                <a:cs typeface="Palatino Linotype"/>
              </a:rPr>
              <a:t>Generation of a forged version of the acquired signal by the attacker </a:t>
            </a:r>
            <a:endParaRPr lang="en-US" dirty="0">
              <a:latin typeface="Palatino Linotype"/>
              <a:cs typeface="Palatino Linotype"/>
            </a:endParaRPr>
          </a:p>
          <a:p>
            <a:pPr marL="1200150" lvl="2" indent="-285750">
              <a:buFont typeface="Wingdings" charset="2"/>
              <a:buChar char="ü"/>
            </a:pPr>
            <a:r>
              <a:rPr lang="en-US" dirty="0">
                <a:latin typeface="Palatino Linotype"/>
                <a:cs typeface="Palatino Linotype"/>
              </a:rPr>
              <a:t>S</a:t>
            </a:r>
            <a:r>
              <a:rPr lang="en-US" dirty="0" smtClean="0">
                <a:latin typeface="Palatino Linotype"/>
                <a:cs typeface="Palatino Linotype"/>
              </a:rPr>
              <a:t>ending the forged signal to the PLI system.</a:t>
            </a:r>
          </a:p>
          <a:p>
            <a:pPr marL="285750" indent="-28575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02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Architecture of Attack …</a:t>
            </a:r>
            <a:endParaRPr lang="en-US" sz="2400" dirty="0">
              <a:latin typeface="Palatino Linotype"/>
              <a:cs typeface="Palatino Linotype"/>
            </a:endParaRPr>
          </a:p>
        </p:txBody>
      </p:sp>
      <p:pic>
        <p:nvPicPr>
          <p:cNvPr id="5" name="Picture 4" descr="AWG_PLI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59" y="1039044"/>
            <a:ext cx="7723168" cy="452817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29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4893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AWG Configuration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>
                <a:latin typeface="Palatino Linotype"/>
                <a:cs typeface="Palatino Linotype"/>
              </a:rPr>
              <a:t>T</a:t>
            </a:r>
            <a:r>
              <a:rPr lang="en-US" dirty="0" smtClean="0">
                <a:latin typeface="Palatino Linotype"/>
                <a:cs typeface="Palatino Linotype"/>
              </a:rPr>
              <a:t>hree main components in an AWG structure:</a:t>
            </a:r>
          </a:p>
          <a:p>
            <a:pPr marL="342900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Source Memory</a:t>
            </a:r>
            <a:r>
              <a:rPr lang="en-US" dirty="0" smtClean="0">
                <a:latin typeface="Palatino Linotype"/>
                <a:cs typeface="Palatino Linotype"/>
              </a:rPr>
              <a:t>: Location of the sampled version of the device’s signal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Digital-to-Analog Converter</a:t>
            </a:r>
            <a:r>
              <a:rPr lang="en-US" dirty="0" smtClean="0">
                <a:latin typeface="Palatino Linotype"/>
                <a:cs typeface="Palatino Linotype"/>
              </a:rPr>
              <a:t>: For generation of a stepped analog waveform with certain characteristics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Low-Pass Filter</a:t>
            </a:r>
            <a:r>
              <a:rPr lang="en-US" dirty="0" smtClean="0">
                <a:latin typeface="Palatino Linotype"/>
                <a:cs typeface="Palatino Linotype"/>
              </a:rPr>
              <a:t>: For smoothing the generated signal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Evaluating the AWG’s output quality based on the DAC performance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most important parameters for the DAC performance analysis: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u="sng" dirty="0" smtClean="0">
                <a:latin typeface="Palatino Linotype"/>
                <a:cs typeface="Palatino Linotype"/>
              </a:rPr>
              <a:t>Settling Time</a:t>
            </a: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u="sng" dirty="0" smtClean="0">
                <a:latin typeface="Palatino Linotype"/>
                <a:cs typeface="Palatino Linotype"/>
              </a:rPr>
              <a:t>Resolution</a:t>
            </a:r>
            <a:endParaRPr lang="en-US" dirty="0" smtClean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endParaRPr lang="en-US" dirty="0" smtClean="0">
              <a:latin typeface="Palatino Linotype"/>
              <a:cs typeface="Palatino Linotyp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11120" y="4027891"/>
            <a:ext cx="3159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Total Harmonic Distortion</a:t>
            </a:r>
          </a:p>
          <a:p>
            <a:endParaRPr lang="en-US" dirty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Signal-to-Noise Ratio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09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AWG Configuration …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Settling Time</a:t>
            </a:r>
          </a:p>
          <a:p>
            <a:pPr marL="342900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The required time for the steady-state of a system’s output (approximately)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Having inverse relationship with the sampling rate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Considering a very low value for this parameter</a:t>
            </a:r>
          </a:p>
          <a:p>
            <a:pPr lvl="1"/>
            <a:endParaRPr lang="en-US" dirty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Resolution</a:t>
            </a: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The number of discrete values for the range of values of an analog signal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b="1" dirty="0" err="1" smtClean="0">
                <a:latin typeface="Palatino Linotype"/>
                <a:cs typeface="Palatino Linotype"/>
              </a:rPr>
              <a:t>Discretizer</a:t>
            </a:r>
            <a:r>
              <a:rPr lang="en-US" dirty="0" smtClean="0">
                <a:latin typeface="Palatino Linotype"/>
                <a:cs typeface="Palatino Linotype"/>
              </a:rPr>
              <a:t>: For matching between the voltage levels of the signals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592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0359" y="368171"/>
            <a:ext cx="8554593" cy="4616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Experimental Approach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u="sng" dirty="0" smtClean="0">
                <a:latin typeface="Palatino Linotype"/>
                <a:cs typeface="Palatino Linotype"/>
              </a:rPr>
              <a:t>Forged Record Generation</a:t>
            </a:r>
            <a:r>
              <a:rPr lang="en-US" dirty="0" smtClean="0">
                <a:latin typeface="Palatino Linotype"/>
                <a:cs typeface="Palatino Linotype"/>
              </a:rPr>
              <a:t>: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Having 10,000 collected records for each of the 26 tested Ethernet cards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Selecting 25 records (i.e. 1001-1025) to be forged</a:t>
            </a: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Using two different sampling rates: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2</a:t>
            </a:r>
            <a:r>
              <a:rPr lang="en-US" dirty="0" smtClean="0">
                <a:latin typeface="Palatino Linotype"/>
                <a:cs typeface="Palatino Linotype"/>
              </a:rPr>
              <a:t>.0 GS/s (the highest possible value)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</a:t>
            </a:r>
            <a:r>
              <a:rPr lang="en-US" dirty="0" err="1" smtClean="0">
                <a:latin typeface="Palatino Linotype"/>
                <a:cs typeface="Palatino Linotype"/>
              </a:rPr>
              <a:t>discretizer</a:t>
            </a:r>
            <a:r>
              <a:rPr lang="en-US" dirty="0" smtClean="0">
                <a:latin typeface="Palatino Linotype"/>
                <a:cs typeface="Palatino Linotype"/>
              </a:rPr>
              <a:t> outcome – close to the actual record voltages: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Maximum Voltage = 1.982 (V)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Aligning the original and forged records before applying the matched filter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34728" y="293245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1.0 GS/s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49773" y="4027514"/>
            <a:ext cx="351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Minimum Voltage = -1.968 (V)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15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Results</a:t>
            </a:r>
            <a:endParaRPr lang="en-US" sz="32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Small difference between the original and forged records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Mean </a:t>
            </a:r>
            <a:r>
              <a:rPr lang="en-US" dirty="0">
                <a:latin typeface="Palatino Linotype"/>
                <a:cs typeface="Palatino Linotype"/>
                <a:sym typeface="Wingdings"/>
              </a:rPr>
              <a:t>=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0.021 (V)</a:t>
            </a:r>
            <a:endParaRPr lang="en-US" dirty="0" smtClean="0">
              <a:latin typeface="Palatino Linotype"/>
              <a:cs typeface="Palatino Linotype"/>
            </a:endParaRPr>
          </a:p>
        </p:txBody>
      </p:sp>
      <p:pic>
        <p:nvPicPr>
          <p:cNvPr id="4" name="Picture 3" descr="Device_AWG_Sync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335" y="1449528"/>
            <a:ext cx="6941880" cy="41433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5356" y="6208595"/>
            <a:ext cx="6379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1023th </a:t>
            </a:r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record of the m5c8 card - Sampling Rate: 1.0 GS/s rate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37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6685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 Linotype"/>
                <a:cs typeface="Palatino Linotype"/>
              </a:rPr>
              <a:t>PLI System Security Evaluation – Results …</a:t>
            </a:r>
            <a:endParaRPr lang="en-US" sz="2400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Forged Records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</a:t>
            </a:r>
            <a:r>
              <a:rPr lang="en-US" dirty="0" smtClean="0">
                <a:latin typeface="Palatino Linotype"/>
                <a:cs typeface="Palatino Linotype"/>
              </a:rPr>
              <a:t>Larger expected value and dispersion of data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Defended !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Sampling Rate Effect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Not deterministic in getting larger or smaller dispersion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6355" y="6101434"/>
            <a:ext cx="7435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m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5c8 card</a:t>
            </a:r>
          </a:p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The </a:t>
            </a:r>
            <a:r>
              <a:rPr lang="en-US" dirty="0">
                <a:solidFill>
                  <a:schemeClr val="bg1"/>
                </a:solidFill>
                <a:latin typeface="Palatino Linotype"/>
                <a:cs typeface="Palatino Linotype"/>
              </a:rPr>
              <a:t>generated forged records at 1.0 GS/s (left) and 2.0 GS/s (right) </a:t>
            </a:r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rates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pic>
        <p:nvPicPr>
          <p:cNvPr id="6" name="Picture 5" descr="MFO_1Giga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59" y="2095500"/>
            <a:ext cx="4127026" cy="3402770"/>
          </a:xfrm>
          <a:prstGeom prst="rect">
            <a:avLst/>
          </a:prstGeom>
        </p:spPr>
      </p:pic>
      <p:pic>
        <p:nvPicPr>
          <p:cNvPr id="7" name="Picture 6" descr="MFO_2Giga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019" y="2095500"/>
            <a:ext cx="4324934" cy="340277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45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Physical Layer Identification (PLI)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U</a:t>
            </a:r>
            <a:r>
              <a:rPr lang="en-US" dirty="0" smtClean="0">
                <a:latin typeface="Palatino Linotype"/>
                <a:cs typeface="Palatino Linotype"/>
              </a:rPr>
              <a:t>sing the first layer of the OSI model for identification of the devices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PLI Methodology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Identify and acquire a certain signal (i.e. Fingerprint)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Extract a set of meaningful features from the signal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Compare the test feature set with the reference feature set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Determination of the device identity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8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908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Conclusion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PLI System and Tracking System Models</a:t>
            </a:r>
          </a:p>
          <a:p>
            <a:pPr marL="285750" indent="-28575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Device’s surrounding temperature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Its trend is similar to the matched filter output</a:t>
            </a:r>
          </a:p>
          <a:p>
            <a:pPr marL="1200150" lvl="2" indent="-285750">
              <a:buFont typeface="Arial"/>
              <a:buChar char="•"/>
            </a:pPr>
            <a:endParaRPr lang="en-US" dirty="0" smtClean="0">
              <a:latin typeface="Palatino Linotype"/>
              <a:cs typeface="Palatino Linotype"/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Having large variations </a:t>
            </a:r>
            <a:r>
              <a:rPr lang="en-US" dirty="0" smtClean="0">
                <a:latin typeface="Palatino Linotype"/>
                <a:cs typeface="Palatino Linotype"/>
                <a:sym typeface="Wingdings"/>
              </a:rPr>
              <a:t> </a:t>
            </a:r>
            <a:r>
              <a:rPr lang="en-US" dirty="0">
                <a:latin typeface="Palatino Linotype"/>
                <a:cs typeface="Palatino Linotype"/>
              </a:rPr>
              <a:t>Disruption in identification of the </a:t>
            </a:r>
            <a:r>
              <a:rPr lang="en-US" dirty="0" smtClean="0">
                <a:latin typeface="Palatino Linotype"/>
                <a:cs typeface="Palatino Linotype"/>
              </a:rPr>
              <a:t>devices</a:t>
            </a:r>
          </a:p>
          <a:p>
            <a:pPr marL="1200150" lvl="2" indent="-285750">
              <a:buFont typeface="Arial"/>
              <a:buChar char="•"/>
            </a:pPr>
            <a:endParaRPr lang="en-US" dirty="0">
              <a:latin typeface="Palatino Linotype"/>
              <a:cs typeface="Palatino Linotype"/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</a:rPr>
              <a:t>The best option for prediction of the MFO signal</a:t>
            </a:r>
          </a:p>
          <a:p>
            <a:pPr marL="1200150" lvl="2" indent="-285750">
              <a:buFont typeface="Arial"/>
              <a:buChar char="•"/>
            </a:pPr>
            <a:endParaRPr lang="en-US" dirty="0">
              <a:latin typeface="Palatino Linotype"/>
              <a:cs typeface="Palatino Linotype"/>
            </a:endParaRPr>
          </a:p>
          <a:p>
            <a:pPr marL="1200150" lvl="2" indent="-285750">
              <a:buFont typeface="Arial"/>
              <a:buChar char="•"/>
            </a:pPr>
            <a:r>
              <a:rPr lang="en-US" b="1" dirty="0" smtClean="0">
                <a:latin typeface="Palatino Linotype"/>
                <a:cs typeface="Palatino Linotype"/>
              </a:rPr>
              <a:t>Role</a:t>
            </a:r>
            <a:r>
              <a:rPr lang="en-US" dirty="0" smtClean="0">
                <a:latin typeface="Palatino Linotype"/>
                <a:cs typeface="Palatino Linotype"/>
              </a:rPr>
              <a:t>: Intruder into the circuit activities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39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Conclusion …</a:t>
            </a:r>
            <a:endParaRPr lang="en-US" dirty="0" smtClean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PLI System Security Evaluation</a:t>
            </a:r>
          </a:p>
          <a:p>
            <a:pPr lvl="1"/>
            <a:endParaRPr lang="en-US" dirty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MFO signals of forged records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  <a:sym typeface="Wingdings"/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latin typeface="Palatino Linotype"/>
                <a:cs typeface="Palatino Linotype"/>
                <a:sym typeface="Wingdings"/>
              </a:rPr>
              <a:t>Having larger expected value and dispersion of data</a:t>
            </a:r>
            <a:endParaRPr lang="en-US" dirty="0" smtClean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The PLI system isn’t consistently </a:t>
            </a:r>
            <a:r>
              <a:rPr lang="en-US" dirty="0" err="1" smtClean="0">
                <a:latin typeface="Palatino Linotype"/>
                <a:cs typeface="Palatino Linotype"/>
              </a:rPr>
              <a:t>defeatable</a:t>
            </a:r>
            <a:endParaRPr lang="en-US" dirty="0" smtClean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18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Acknowledgment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My advisor: Dr. Ryan </a:t>
            </a:r>
            <a:r>
              <a:rPr lang="en-US" dirty="0" err="1" smtClean="0">
                <a:latin typeface="Palatino Linotype"/>
                <a:cs typeface="Palatino Linotype"/>
              </a:rPr>
              <a:t>Gerdes</a:t>
            </a:r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committee members: Dr. Tam </a:t>
            </a:r>
            <a:r>
              <a:rPr lang="en-US" dirty="0" err="1" smtClean="0">
                <a:latin typeface="Palatino Linotype"/>
                <a:cs typeface="Palatino Linotype"/>
              </a:rPr>
              <a:t>Chantem</a:t>
            </a:r>
            <a:r>
              <a:rPr lang="en-US" dirty="0" smtClean="0">
                <a:latin typeface="Palatino Linotype"/>
                <a:cs typeface="Palatino Linotype"/>
              </a:rPr>
              <a:t> and Dr. </a:t>
            </a:r>
            <a:r>
              <a:rPr lang="en-US" dirty="0" err="1" smtClean="0">
                <a:latin typeface="Palatino Linotype"/>
                <a:cs typeface="Palatino Linotype"/>
              </a:rPr>
              <a:t>Reyhan</a:t>
            </a:r>
            <a:r>
              <a:rPr lang="en-US" dirty="0" smtClean="0">
                <a:latin typeface="Palatino Linotype"/>
                <a:cs typeface="Palatino Linotype"/>
              </a:rPr>
              <a:t> </a:t>
            </a:r>
            <a:r>
              <a:rPr lang="en-US" dirty="0" err="1" smtClean="0">
                <a:latin typeface="Palatino Linotype"/>
                <a:cs typeface="Palatino Linotype"/>
              </a:rPr>
              <a:t>Baktur</a:t>
            </a:r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My family and friends</a:t>
            </a:r>
            <a:endParaRPr lang="en-US" dirty="0"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47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Questions</a:t>
            </a:r>
            <a:endParaRPr lang="en-US" sz="3200" b="1" dirty="0">
              <a:latin typeface="Palatino Linotype"/>
              <a:cs typeface="Palatino Linotype"/>
            </a:endParaRPr>
          </a:p>
        </p:txBody>
      </p:sp>
      <p:pic>
        <p:nvPicPr>
          <p:cNvPr id="3" name="Picture 2" descr="Question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307" y="1419769"/>
            <a:ext cx="3698475" cy="36984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40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ole_Recor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26" y="1744564"/>
            <a:ext cx="7543560" cy="38178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0359" y="368171"/>
            <a:ext cx="85545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 smtClean="0">
              <a:latin typeface="Palatino Linotype"/>
              <a:cs typeface="Palatino Linotype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Ethernet </a:t>
            </a:r>
            <a:r>
              <a:rPr lang="en-US" dirty="0">
                <a:latin typeface="Palatino Linotype"/>
                <a:cs typeface="Palatino Linotype"/>
              </a:rPr>
              <a:t>c</a:t>
            </a:r>
            <a:r>
              <a:rPr lang="en-US" dirty="0" smtClean="0">
                <a:latin typeface="Palatino Linotype"/>
                <a:cs typeface="Palatino Linotype"/>
              </a:rPr>
              <a:t>ard record – Example for fingerprint: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59974" y="6008726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m5c1 card – Experiment 4 , Dataset 8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87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PLI System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smtClean="0">
                <a:latin typeface="Palatino Linotype"/>
                <a:cs typeface="Palatino Linotype"/>
              </a:rPr>
              <a:t>Any </a:t>
            </a:r>
            <a:r>
              <a:rPr lang="en-US" dirty="0" smtClean="0">
                <a:latin typeface="Palatino Linotype"/>
                <a:cs typeface="Palatino Linotype"/>
              </a:rPr>
              <a:t>systematic approach for accomplishment of the PLI operation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Including: Equipment, Algorithm, …</a:t>
            </a:r>
          </a:p>
        </p:txBody>
      </p:sp>
      <p:pic>
        <p:nvPicPr>
          <p:cNvPr id="4" name="Picture 3" descr="Mini_Printee_0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59" y="2488571"/>
            <a:ext cx="4201114" cy="2976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49801" y="6100917"/>
            <a:ext cx="480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Experimental Setup for Test PC and DAQ PC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pic>
        <p:nvPicPr>
          <p:cNvPr id="3" name="Picture 2" descr="Mini_Printer_0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823" y="2488571"/>
            <a:ext cx="4118167" cy="297602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2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pPr lvl="1"/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Employing a PLI system, used for wired Ethernet cards: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Information profiles for identification of the devices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Using profiles for understanding </a:t>
            </a:r>
            <a:r>
              <a:rPr lang="en-US" dirty="0" smtClean="0">
                <a:latin typeface="Palatino Linotype"/>
                <a:cs typeface="Palatino Linotype"/>
              </a:rPr>
              <a:t>the </a:t>
            </a:r>
            <a:r>
              <a:rPr lang="en-US" dirty="0">
                <a:latin typeface="Palatino Linotype"/>
                <a:cs typeface="Palatino Linotype"/>
              </a:rPr>
              <a:t>device behavior over </a:t>
            </a:r>
            <a:r>
              <a:rPr lang="en-US" dirty="0" smtClean="0">
                <a:latin typeface="Palatino Linotype"/>
                <a:cs typeface="Palatino Linotype"/>
              </a:rPr>
              <a:t>time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Using the steady-state portion of the device’s record for identification</a:t>
            </a:r>
          </a:p>
        </p:txBody>
      </p:sp>
      <p:pic>
        <p:nvPicPr>
          <p:cNvPr id="3" name="Picture 2" descr="Synch_Si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161" y="2653424"/>
            <a:ext cx="6016885" cy="29907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59974" y="6024856"/>
            <a:ext cx="393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m5c1 card – Experiment 4 , Dataset 8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0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3908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b="1" dirty="0">
              <a:latin typeface="Palatino Linotype"/>
              <a:cs typeface="Palatino Linotype"/>
            </a:endParaRPr>
          </a:p>
          <a:p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Three main components in each information profile: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Matched Filter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Matched filter outputs for all of the collected records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 smtClean="0">
                <a:latin typeface="Palatino Linotype"/>
                <a:cs typeface="Palatino Linotype"/>
              </a:rPr>
              <a:t>All of the calculated threshold ranges for acceptance of the upcoming data</a:t>
            </a:r>
          </a:p>
          <a:p>
            <a:pPr marL="800100" lvl="1" indent="-342900">
              <a:buFont typeface="Wingdings" charset="2"/>
              <a:buChar char="§"/>
            </a:pPr>
            <a:endParaRPr lang="en-US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The PLI system </a:t>
            </a:r>
            <a:r>
              <a:rPr lang="en-US" dirty="0">
                <a:latin typeface="Palatino Linotype"/>
                <a:cs typeface="Palatino Linotype"/>
              </a:rPr>
              <a:t>p</a:t>
            </a:r>
            <a:r>
              <a:rPr lang="en-US" dirty="0" smtClean="0">
                <a:latin typeface="Palatino Linotype"/>
                <a:cs typeface="Palatino Linotype"/>
              </a:rPr>
              <a:t>roblem: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Palatino Linotype"/>
              <a:cs typeface="Palatino Linotype"/>
            </a:endParaRP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Lack of identification of the devices in </a:t>
            </a:r>
            <a:r>
              <a:rPr lang="en-US" dirty="0" smtClean="0">
                <a:latin typeface="Palatino Linotype"/>
                <a:cs typeface="Palatino Linotype"/>
              </a:rPr>
              <a:t>different conditions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dirty="0">
                <a:latin typeface="Palatino Linotype"/>
                <a:cs typeface="Palatino Linotype"/>
              </a:rPr>
              <a:t>S</a:t>
            </a:r>
            <a:r>
              <a:rPr lang="en-US" dirty="0" smtClean="0">
                <a:latin typeface="Palatino Linotype"/>
                <a:cs typeface="Palatino Linotype"/>
              </a:rPr>
              <a:t>ignificant changes in the features of the device’s signal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b="1" dirty="0" smtClean="0">
                <a:latin typeface="Palatino Linotype"/>
                <a:cs typeface="Palatino Linotype"/>
              </a:rPr>
              <a:t>Solution</a:t>
            </a:r>
            <a:r>
              <a:rPr lang="en-US" dirty="0" smtClean="0">
                <a:latin typeface="Palatino Linotype"/>
                <a:cs typeface="Palatino Linotype"/>
              </a:rPr>
              <a:t>: Tracking these changes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6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59" y="368171"/>
            <a:ext cx="85545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Palatino Linotype"/>
                <a:cs typeface="Palatino Linotype"/>
              </a:rPr>
              <a:t>Introduction …</a:t>
            </a:r>
            <a:endParaRPr lang="en-US" sz="3200" dirty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endParaRPr lang="en-US" dirty="0" smtClean="0">
              <a:latin typeface="Palatino Linotype"/>
              <a:cs typeface="Palatino Linotype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Palatino Linotype"/>
                <a:cs typeface="Palatino Linotype"/>
              </a:rPr>
              <a:t>An example of the significant change in the device’s signal</a:t>
            </a:r>
            <a:endParaRPr lang="en-US" dirty="0">
              <a:latin typeface="Palatino Linotype"/>
              <a:cs typeface="Palatino Linotype"/>
            </a:endParaRPr>
          </a:p>
        </p:txBody>
      </p:sp>
      <p:pic>
        <p:nvPicPr>
          <p:cNvPr id="5" name="Picture 4" descr="Two_Dataset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918" y="1600200"/>
            <a:ext cx="6735321" cy="40054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31680" y="6078232"/>
            <a:ext cx="4659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latino Linotype"/>
                <a:cs typeface="Palatino Linotype"/>
              </a:rPr>
              <a:t>m5c3 card – Experiment 3 , Datasets 5 and 6</a:t>
            </a:r>
            <a:endParaRPr lang="en-US" dirty="0">
              <a:solidFill>
                <a:schemeClr val="bg1"/>
              </a:solidFill>
              <a:latin typeface="Palatino Linotype"/>
              <a:cs typeface="Palatino Linotype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18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Genesis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Genesis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Genesis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Genesis.thmx</Template>
  <TotalTime>3395</TotalTime>
  <Words>2531</Words>
  <Application>Microsoft Macintosh PowerPoint</Application>
  <PresentationFormat>On-screen Show (4:3)</PresentationFormat>
  <Paragraphs>502</Paragraphs>
  <Slides>43</Slides>
  <Notes>24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5" baseType="lpstr">
      <vt:lpstr>Genesis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Shayan Taheri</dc:creator>
  <cp:lastModifiedBy>Shayan Taheri</cp:lastModifiedBy>
  <cp:revision>327</cp:revision>
  <dcterms:created xsi:type="dcterms:W3CDTF">2015-07-15T22:23:02Z</dcterms:created>
  <dcterms:modified xsi:type="dcterms:W3CDTF">2015-08-03T05:11:39Z</dcterms:modified>
</cp:coreProperties>
</file>

<file path=docProps/thumbnail.jpeg>
</file>